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media/image3.png" ContentType="image/png"/>
  <Override PartName="/ppt/media/image28.png" ContentType="image/png"/>
  <Override PartName="/ppt/media/image1.jpeg" ContentType="image/jpeg"/>
  <Override PartName="/ppt/media/image2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  <Override PartName="/ppt/media/image10.png" ContentType="image/png"/>
  <Override PartName="/ppt/media/image11.png" ContentType="image/png"/>
  <Override PartName="/ppt/media/image12.png" ContentType="image/png"/>
  <Override PartName="/ppt/media/image13.png" ContentType="image/png"/>
  <Override PartName="/ppt/media/image14.png" ContentType="image/png"/>
  <Override PartName="/ppt/media/image15.png" ContentType="image/png"/>
  <Override PartName="/ppt/media/image16.png" ContentType="image/png"/>
  <Override PartName="/ppt/media/image17.png" ContentType="image/png"/>
  <Override PartName="/ppt/media/image18.png" ContentType="image/png"/>
  <Override PartName="/ppt/media/image19.png" ContentType="image/png"/>
  <Override PartName="/ppt/media/image20.png" ContentType="image/png"/>
  <Override PartName="/ppt/media/image21.png" ContentType="image/png"/>
  <Override PartName="/ppt/media/image22.png" ContentType="image/png"/>
  <Override PartName="/ppt/media/image23.png" ContentType="image/png"/>
  <Override PartName="/ppt/media/image24.png" ContentType="image/png"/>
  <Override PartName="/ppt/media/image25.png" ContentType="image/png"/>
  <Override PartName="/ppt/media/image26.png" ContentType="image/png"/>
  <Override PartName="/ppt/media/image27.png" ContentType="image/png"/>
  <Override PartName="/ppt/media/image29.png" ContentType="image/png"/>
  <Override PartName="/ppt/media/image30.png" ContentType="image/png"/>
  <Override PartName="/ppt/media/image31.png" ContentType="image/png"/>
  <Override PartName="/ppt/media/image32.png" ContentType="image/png"/>
  <Override PartName="/ppt/media/image33.png" ContentType="image/png"/>
  <Override PartName="/ppt/media/image34.png" ContentType="image/png"/>
  <Override PartName="/ppt/media/image35.png" ContentType="image/png"/>
  <Override PartName="/ppt/media/image36.png" ContentType="image/png"/>
  <Override PartName="/ppt/media/image37.png" ContentType="image/png"/>
  <Override PartName="/ppt/media/image38.png" ContentType="image/png"/>
  <Override PartName="/ppt/media/image39.png" ContentType="image/png"/>
  <Override PartName="/ppt/media/image40.png" ContentType="image/png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ru-RU" sz="4400" spc="-1" strike="noStrike"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8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image" Target="../media/image13.png"/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6" Type="http://schemas.openxmlformats.org/officeDocument/2006/relationships/image" Target="../media/image17.png"/><Relationship Id="rId7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8.png"/><Relationship Id="rId2" Type="http://schemas.openxmlformats.org/officeDocument/2006/relationships/image" Target="../media/image19.png"/><Relationship Id="rId3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20.png"/><Relationship Id="rId2" Type="http://schemas.openxmlformats.org/officeDocument/2006/relationships/image" Target="../media/image21.png"/><Relationship Id="rId3" Type="http://schemas.openxmlformats.org/officeDocument/2006/relationships/image" Target="../media/image22.png"/><Relationship Id="rId4" Type="http://schemas.openxmlformats.org/officeDocument/2006/relationships/image" Target="../media/image23.png"/><Relationship Id="rId5" Type="http://schemas.openxmlformats.org/officeDocument/2006/relationships/image" Target="../media/image24.png"/><Relationship Id="rId6" Type="http://schemas.openxmlformats.org/officeDocument/2006/relationships/image" Target="../media/image25.png"/><Relationship Id="rId7" Type="http://schemas.openxmlformats.org/officeDocument/2006/relationships/image" Target="../media/image26.png"/><Relationship Id="rId8" Type="http://schemas.openxmlformats.org/officeDocument/2006/relationships/image" Target="../media/image27.png"/><Relationship Id="rId9" Type="http://schemas.openxmlformats.org/officeDocument/2006/relationships/image" Target="../media/image28.png"/><Relationship Id="rId10" Type="http://schemas.openxmlformats.org/officeDocument/2006/relationships/image" Target="../media/image29.png"/><Relationship Id="rId11" Type="http://schemas.openxmlformats.org/officeDocument/2006/relationships/image" Target="../media/image30.png"/><Relationship Id="rId12" Type="http://schemas.openxmlformats.org/officeDocument/2006/relationships/image" Target="../media/image31.png"/><Relationship Id="rId13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32.png"/><Relationship Id="rId2" Type="http://schemas.openxmlformats.org/officeDocument/2006/relationships/image" Target="../media/image33.png"/><Relationship Id="rId3" Type="http://schemas.openxmlformats.org/officeDocument/2006/relationships/image" Target="../media/image34.png"/><Relationship Id="rId4" Type="http://schemas.openxmlformats.org/officeDocument/2006/relationships/image" Target="../media/image35.png"/><Relationship Id="rId5" Type="http://schemas.openxmlformats.org/officeDocument/2006/relationships/image" Target="../media/image36.png"/><Relationship Id="rId6" Type="http://schemas.openxmlformats.org/officeDocument/2006/relationships/image" Target="../media/image37.png"/><Relationship Id="rId7" Type="http://schemas.openxmlformats.org/officeDocument/2006/relationships/image" Target="../media/image38.png"/><Relationship Id="rId8" Type="http://schemas.openxmlformats.org/officeDocument/2006/relationships/image" Target="../media/image39.png"/><Relationship Id="rId9" Type="http://schemas.openxmlformats.org/officeDocument/2006/relationships/image" Target="../media/image40.png"/><Relationship Id="rId10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5679000" y="6295680"/>
            <a:ext cx="1142280" cy="33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ru-RU" sz="1600" spc="-1" strike="noStrike">
                <a:solidFill>
                  <a:srgbClr val="808080"/>
                </a:solidFill>
                <a:latin typeface="ALS Sector Regular"/>
                <a:ea typeface="DejaVu Sans"/>
              </a:rPr>
              <a:t>2019 год</a:t>
            </a:r>
            <a:endParaRPr b="0" lang="ru-RU" sz="1600" spc="-1" strike="noStrike">
              <a:latin typeface="Arial"/>
            </a:endParaRPr>
          </a:p>
        </p:txBody>
      </p:sp>
      <p:pic>
        <p:nvPicPr>
          <p:cNvPr id="39" name="Shape 531" descr=""/>
          <p:cNvPicPr/>
          <p:nvPr/>
        </p:nvPicPr>
        <p:blipFill>
          <a:blip r:embed="rId1"/>
          <a:stretch/>
        </p:blipFill>
        <p:spPr>
          <a:xfrm>
            <a:off x="341640" y="365760"/>
            <a:ext cx="628920" cy="752400"/>
          </a:xfrm>
          <a:prstGeom prst="rect">
            <a:avLst/>
          </a:prstGeom>
          <a:ln>
            <a:noFill/>
          </a:ln>
        </p:spPr>
      </p:pic>
      <p:sp>
        <p:nvSpPr>
          <p:cNvPr id="40" name="CustomShape 2"/>
          <p:cNvSpPr/>
          <p:nvPr/>
        </p:nvSpPr>
        <p:spPr>
          <a:xfrm>
            <a:off x="8686800" y="1586880"/>
            <a:ext cx="3504600" cy="4926960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1" name="CustomShape 3"/>
          <p:cNvSpPr/>
          <p:nvPr/>
        </p:nvSpPr>
        <p:spPr>
          <a:xfrm>
            <a:off x="-533160" y="4357800"/>
            <a:ext cx="9509760" cy="1160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3360" bIns="0"/>
          <a:p>
            <a:pPr algn="r">
              <a:lnSpc>
                <a:spcPct val="100000"/>
              </a:lnSpc>
            </a:pPr>
            <a:r>
              <a:rPr b="0" lang="ru-RU" sz="1800" spc="-21" strike="noStrike">
                <a:solidFill>
                  <a:srgbClr val="404040"/>
                </a:solidFill>
                <a:latin typeface="ALS Sector Regular"/>
                <a:ea typeface="DejaVu Sans"/>
              </a:rPr>
              <a:t>Докладчик: Исполняющий обязанности Министра </a:t>
            </a:r>
            <a:endParaRPr b="0" lang="ru-RU" sz="18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lang="ru-RU" sz="1800" spc="-21" strike="noStrike">
                <a:solidFill>
                  <a:srgbClr val="404040"/>
                </a:solidFill>
                <a:latin typeface="ALS Sector Regular"/>
                <a:ea typeface="DejaVu Sans"/>
              </a:rPr>
              <a:t>дорожного хозяйства и транспорта </a:t>
            </a:r>
            <a:endParaRPr b="0" lang="ru-RU" sz="18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lang="ru-RU" sz="1800" spc="-21" strike="noStrike">
                <a:solidFill>
                  <a:srgbClr val="404040"/>
                </a:solidFill>
                <a:latin typeface="ALS Sector Regular"/>
                <a:ea typeface="DejaVu Sans"/>
              </a:rPr>
              <a:t>Челябинской области </a:t>
            </a:r>
            <a:endParaRPr b="0" lang="ru-RU" sz="18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lang="ru-RU" sz="1800" spc="-21" strike="noStrike">
                <a:solidFill>
                  <a:srgbClr val="404040"/>
                </a:solidFill>
                <a:latin typeface="ALS Sector Regular"/>
                <a:ea typeface="DejaVu Sans"/>
              </a:rPr>
              <a:t>Филиппов А.С.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42" name="CustomShape 4"/>
          <p:cNvSpPr/>
          <p:nvPr/>
        </p:nvSpPr>
        <p:spPr>
          <a:xfrm>
            <a:off x="971280" y="470520"/>
            <a:ext cx="6863760" cy="638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4b97"/>
                </a:solidFill>
                <a:latin typeface="ALS Sector Bold"/>
                <a:ea typeface="DejaVu Sans"/>
              </a:rPr>
              <a:t>МИНИСТЕРСТВО ДОРОЖНОГО ХОЗЯЙСТВА И ТРАНСПОРТА ЧЕЛЯБИНСКОЙ ОБЛАСТИ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43" name="CustomShape 5"/>
          <p:cNvSpPr/>
          <p:nvPr/>
        </p:nvSpPr>
        <p:spPr>
          <a:xfrm>
            <a:off x="487800" y="2286720"/>
            <a:ext cx="7347240" cy="912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ALS Sector Regular"/>
                <a:ea typeface="DejaVu Sans"/>
              </a:rPr>
              <a:t>РЕГИОНАЛЬНЫЙ ПРОЕКТ «ПРОГРАММА ДОРОЖНОЙ ДЕЯТЕЛЬНОСТИ И РАЗВИТИЯ ДОРОЖНОГО ХОЗЯЙСТВА ЧЕЛЯБИНСКОЙ ОБЛАСТИ»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44" name="Line 6"/>
          <p:cNvSpPr/>
          <p:nvPr/>
        </p:nvSpPr>
        <p:spPr>
          <a:xfrm>
            <a:off x="341640" y="1118880"/>
            <a:ext cx="9658800" cy="360"/>
          </a:xfrm>
          <a:prstGeom prst="line">
            <a:avLst/>
          </a:prstGeom>
          <a:ln w="12600">
            <a:solidFill>
              <a:srgbClr val="004b97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5" name="Рисунок 6" descr=""/>
          <p:cNvPicPr/>
          <p:nvPr/>
        </p:nvPicPr>
        <p:blipFill>
          <a:blip r:embed="rId3"/>
          <a:stretch/>
        </p:blipFill>
        <p:spPr>
          <a:xfrm>
            <a:off x="10105200" y="677880"/>
            <a:ext cx="1725840" cy="8812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Line 1"/>
          <p:cNvSpPr/>
          <p:nvPr/>
        </p:nvSpPr>
        <p:spPr>
          <a:xfrm>
            <a:off x="487800" y="-354960"/>
            <a:ext cx="9115200" cy="360"/>
          </a:xfrm>
          <a:prstGeom prst="line">
            <a:avLst/>
          </a:prstGeom>
          <a:ln w="19080">
            <a:solidFill>
              <a:srgbClr val="5959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7" name="CustomShape 2"/>
          <p:cNvSpPr/>
          <p:nvPr/>
        </p:nvSpPr>
        <p:spPr>
          <a:xfrm>
            <a:off x="263880" y="536040"/>
            <a:ext cx="7347240" cy="638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4b97"/>
                </a:solidFill>
                <a:latin typeface="ALS Sector Bold"/>
                <a:ea typeface="DejaVu Sans"/>
              </a:rPr>
              <a:t>МИНИСТЕРСТВО ДОРОЖНОГО ХОЗЯЙСТВА И ТРАНСПОРТА ЧЕЛЯБИНСКОЙ ОБЛАСТИ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48" name="CustomShape 3"/>
          <p:cNvSpPr/>
          <p:nvPr/>
        </p:nvSpPr>
        <p:spPr>
          <a:xfrm>
            <a:off x="917280" y="1899360"/>
            <a:ext cx="3019680" cy="942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ALS Sector Regular"/>
                <a:ea typeface="DejaVu Sans"/>
              </a:rPr>
              <a:t>ПРОГРАММА ДОРОЖНОЙ ДЕЯТЕЛЬНОСТИ И РАЗВИТИЯ ДОРОЖНОГО ХОЗЯЙСТВА ЧЕЛЯБИНСКОЙ ОБЛАСТИ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49" name="Line 4"/>
          <p:cNvSpPr/>
          <p:nvPr/>
        </p:nvSpPr>
        <p:spPr>
          <a:xfrm>
            <a:off x="341640" y="1120680"/>
            <a:ext cx="9658800" cy="360"/>
          </a:xfrm>
          <a:prstGeom prst="line">
            <a:avLst/>
          </a:prstGeom>
          <a:ln w="12600">
            <a:solidFill>
              <a:srgbClr val="004b97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50" name="Рисунок 6" descr=""/>
          <p:cNvPicPr/>
          <p:nvPr/>
        </p:nvPicPr>
        <p:blipFill>
          <a:blip r:embed="rId1"/>
          <a:stretch/>
        </p:blipFill>
        <p:spPr>
          <a:xfrm>
            <a:off x="10105200" y="679680"/>
            <a:ext cx="1725840" cy="881280"/>
          </a:xfrm>
          <a:prstGeom prst="rect">
            <a:avLst/>
          </a:prstGeom>
          <a:ln>
            <a:noFill/>
          </a:ln>
        </p:spPr>
      </p:pic>
      <p:sp>
        <p:nvSpPr>
          <p:cNvPr id="51" name="CustomShape 5"/>
          <p:cNvSpPr/>
          <p:nvPr/>
        </p:nvSpPr>
        <p:spPr>
          <a:xfrm>
            <a:off x="6384240" y="1863360"/>
            <a:ext cx="3102120" cy="516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ALS Sector Regular"/>
                <a:ea typeface="DejaVu Sans"/>
              </a:rPr>
              <a:t>ФЕДЕРАЛЬНЫЙ ПРОЕКТ «ДОРОЖНАЯ СЕТЬ»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52" name="CustomShape 6"/>
          <p:cNvSpPr/>
          <p:nvPr/>
        </p:nvSpPr>
        <p:spPr>
          <a:xfrm>
            <a:off x="6384240" y="2425320"/>
            <a:ext cx="3987000" cy="516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ALS Sector Regular"/>
                <a:ea typeface="DejaVu Sans"/>
              </a:rPr>
              <a:t>ФЕДЕРАЛЬНЫЙ ПРОЕКТ «ОБЩЕСИСТЕМНЫЕ МЕРЫ РАЗВИТИЯ ДОРОЖНОГО ХОЗЯЙСТВА»</a:t>
            </a:r>
            <a:endParaRPr b="0" lang="ru-RU" sz="1400" spc="-1" strike="noStrike">
              <a:latin typeface="Arial"/>
            </a:endParaRPr>
          </a:p>
        </p:txBody>
      </p:sp>
      <p:pic>
        <p:nvPicPr>
          <p:cNvPr id="53" name="Picture 8" descr=""/>
          <p:cNvPicPr/>
          <p:nvPr/>
        </p:nvPicPr>
        <p:blipFill>
          <a:blip r:embed="rId2"/>
          <a:stretch/>
        </p:blipFill>
        <p:spPr>
          <a:xfrm>
            <a:off x="4526280" y="2050200"/>
            <a:ext cx="570960" cy="659520"/>
          </a:xfrm>
          <a:prstGeom prst="rect">
            <a:avLst/>
          </a:prstGeom>
          <a:ln>
            <a:noFill/>
          </a:ln>
        </p:spPr>
      </p:pic>
      <p:sp>
        <p:nvSpPr>
          <p:cNvPr id="54" name="CustomShape 7"/>
          <p:cNvSpPr/>
          <p:nvPr/>
        </p:nvSpPr>
        <p:spPr>
          <a:xfrm>
            <a:off x="3555360" y="2022480"/>
            <a:ext cx="435240" cy="699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ru-RU" sz="4000" spc="-1" strike="noStrike">
                <a:solidFill>
                  <a:srgbClr val="2f5597"/>
                </a:solidFill>
                <a:latin typeface="ALS Sector Bold"/>
                <a:ea typeface="DejaVu Sans"/>
              </a:rPr>
              <a:t>2</a:t>
            </a:r>
            <a:endParaRPr b="0" lang="ru-RU" sz="4000" spc="-1" strike="noStrike">
              <a:latin typeface="Arial"/>
            </a:endParaRPr>
          </a:p>
        </p:txBody>
      </p:sp>
      <p:sp>
        <p:nvSpPr>
          <p:cNvPr id="55" name="CustomShape 8"/>
          <p:cNvSpPr/>
          <p:nvPr/>
        </p:nvSpPr>
        <p:spPr>
          <a:xfrm>
            <a:off x="3998520" y="2026440"/>
            <a:ext cx="446040" cy="699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ru-RU" sz="4000" spc="-1" strike="noStrike">
                <a:solidFill>
                  <a:srgbClr val="2f5597"/>
                </a:solidFill>
                <a:latin typeface="ALS Sector Bold"/>
                <a:ea typeface="DejaVu Sans"/>
              </a:rPr>
              <a:t>х</a:t>
            </a:r>
            <a:endParaRPr b="0" lang="ru-RU" sz="4000" spc="-1" strike="noStrike">
              <a:latin typeface="Arial"/>
            </a:endParaRPr>
          </a:p>
        </p:txBody>
      </p:sp>
      <p:sp>
        <p:nvSpPr>
          <p:cNvPr id="56" name="CustomShape 9"/>
          <p:cNvSpPr/>
          <p:nvPr/>
        </p:nvSpPr>
        <p:spPr>
          <a:xfrm>
            <a:off x="263880" y="1186560"/>
            <a:ext cx="4988880" cy="303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ALS Sector Regular"/>
                <a:ea typeface="DejaVu Sans"/>
              </a:rPr>
              <a:t>СОГЛАШЕНИЯ В РАМКАХ РЕГИОНАЛЬНОГО ПРОЕКТА</a:t>
            </a:r>
            <a:endParaRPr b="0" lang="ru-RU" sz="1400" spc="-1" strike="noStrike">
              <a:latin typeface="Arial"/>
            </a:endParaRPr>
          </a:p>
        </p:txBody>
      </p:sp>
      <p:pic>
        <p:nvPicPr>
          <p:cNvPr id="57" name="Picture 9" descr=""/>
          <p:cNvPicPr/>
          <p:nvPr/>
        </p:nvPicPr>
        <p:blipFill>
          <a:blip r:embed="rId3"/>
          <a:stretch/>
        </p:blipFill>
        <p:spPr>
          <a:xfrm>
            <a:off x="431640" y="2035080"/>
            <a:ext cx="484920" cy="612000"/>
          </a:xfrm>
          <a:prstGeom prst="rect">
            <a:avLst/>
          </a:prstGeom>
          <a:ln>
            <a:noFill/>
          </a:ln>
        </p:spPr>
      </p:pic>
      <p:pic>
        <p:nvPicPr>
          <p:cNvPr id="58" name="Picture 10" descr=""/>
          <p:cNvPicPr/>
          <p:nvPr/>
        </p:nvPicPr>
        <p:blipFill>
          <a:blip r:embed="rId4"/>
          <a:stretch/>
        </p:blipFill>
        <p:spPr>
          <a:xfrm>
            <a:off x="9230400" y="3278160"/>
            <a:ext cx="887040" cy="882720"/>
          </a:xfrm>
          <a:prstGeom prst="rect">
            <a:avLst/>
          </a:prstGeom>
          <a:ln>
            <a:noFill/>
          </a:ln>
        </p:spPr>
      </p:pic>
      <p:sp>
        <p:nvSpPr>
          <p:cNvPr id="59" name="CustomShape 10"/>
          <p:cNvSpPr/>
          <p:nvPr/>
        </p:nvSpPr>
        <p:spPr>
          <a:xfrm>
            <a:off x="3579120" y="3459600"/>
            <a:ext cx="388080" cy="699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ru-RU" sz="4000" spc="-1" strike="noStrike">
                <a:solidFill>
                  <a:srgbClr val="2f5597"/>
                </a:solidFill>
                <a:latin typeface="ALS Sector Bold"/>
                <a:ea typeface="DejaVu Sans"/>
              </a:rPr>
              <a:t>1</a:t>
            </a:r>
            <a:endParaRPr b="0" lang="ru-RU" sz="4000" spc="-1" strike="noStrike">
              <a:latin typeface="Arial"/>
            </a:endParaRPr>
          </a:p>
        </p:txBody>
      </p:sp>
      <p:sp>
        <p:nvSpPr>
          <p:cNvPr id="60" name="CustomShape 11"/>
          <p:cNvSpPr/>
          <p:nvPr/>
        </p:nvSpPr>
        <p:spPr>
          <a:xfrm>
            <a:off x="3998520" y="3417120"/>
            <a:ext cx="446040" cy="699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ru-RU" sz="4000" spc="-1" strike="noStrike">
                <a:solidFill>
                  <a:srgbClr val="2f5597"/>
                </a:solidFill>
                <a:latin typeface="ALS Sector Bold"/>
                <a:ea typeface="DejaVu Sans"/>
              </a:rPr>
              <a:t>х</a:t>
            </a:r>
            <a:endParaRPr b="0" lang="ru-RU" sz="4000" spc="-1" strike="noStrike">
              <a:latin typeface="Arial"/>
            </a:endParaRPr>
          </a:p>
        </p:txBody>
      </p:sp>
      <p:pic>
        <p:nvPicPr>
          <p:cNvPr id="61" name="Picture 8" descr=""/>
          <p:cNvPicPr/>
          <p:nvPr/>
        </p:nvPicPr>
        <p:blipFill>
          <a:blip r:embed="rId5"/>
          <a:stretch/>
        </p:blipFill>
        <p:spPr>
          <a:xfrm>
            <a:off x="4526280" y="3459600"/>
            <a:ext cx="570960" cy="659520"/>
          </a:xfrm>
          <a:prstGeom prst="rect">
            <a:avLst/>
          </a:prstGeom>
          <a:ln>
            <a:noFill/>
          </a:ln>
        </p:spPr>
      </p:pic>
      <p:sp>
        <p:nvSpPr>
          <p:cNvPr id="62" name="CustomShape 12"/>
          <p:cNvSpPr/>
          <p:nvPr/>
        </p:nvSpPr>
        <p:spPr>
          <a:xfrm>
            <a:off x="917280" y="3551760"/>
            <a:ext cx="3102120" cy="516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ALS Sector Regular"/>
                <a:ea typeface="DejaVu Sans"/>
              </a:rPr>
              <a:t>ФЕДЕРАЛЬНЫЙ ПРОЕКТ «ДОРОЖНАЯ СЕТЬ»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63" name="CustomShape 13"/>
          <p:cNvSpPr/>
          <p:nvPr/>
        </p:nvSpPr>
        <p:spPr>
          <a:xfrm>
            <a:off x="5298120" y="3612240"/>
            <a:ext cx="779400" cy="354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5">
              <a:lumMod val="75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4" name="CustomShape 14"/>
          <p:cNvSpPr/>
          <p:nvPr/>
        </p:nvSpPr>
        <p:spPr>
          <a:xfrm>
            <a:off x="6384240" y="3336480"/>
            <a:ext cx="3019680" cy="942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ALS Sector Regular"/>
                <a:ea typeface="DejaVu Sans"/>
              </a:rPr>
              <a:t>ПРОГРАММА ДОРОЖНОЙ ДЕЯТЕЛЬНОСТИ И РАЗВИТИЯ ДОРОЖНОГО ХОЗЯЙСТВА ЧЕЛЯБИНСКОЙ ОБЛАСТИ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65" name="CustomShape 15"/>
          <p:cNvSpPr/>
          <p:nvPr/>
        </p:nvSpPr>
        <p:spPr>
          <a:xfrm>
            <a:off x="2350080" y="1591560"/>
            <a:ext cx="4901760" cy="303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ALS Sector Regular"/>
                <a:ea typeface="DejaVu Sans"/>
              </a:rPr>
              <a:t>«БЕЗДЕНЕЖНЫЕ» СОГЛАШЕНИЯ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66" name="CustomShape 16"/>
          <p:cNvSpPr/>
          <p:nvPr/>
        </p:nvSpPr>
        <p:spPr>
          <a:xfrm>
            <a:off x="2468880" y="3028680"/>
            <a:ext cx="4901760" cy="303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ALS Sector Regular"/>
                <a:ea typeface="DejaVu Sans"/>
              </a:rPr>
              <a:t>СОГЛАШЕНИЕ О ПРЕДОСТАВЛЕНИИ ИМБТ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67" name="CustomShape 17"/>
          <p:cNvSpPr/>
          <p:nvPr/>
        </p:nvSpPr>
        <p:spPr>
          <a:xfrm>
            <a:off x="935640" y="4846320"/>
            <a:ext cx="7585560" cy="486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b="1" lang="ru-RU" sz="2600" spc="-1" strike="noStrike">
                <a:solidFill>
                  <a:srgbClr val="2f5597"/>
                </a:solidFill>
                <a:latin typeface="ALS Sector Regular"/>
                <a:ea typeface="DejaVu Sans"/>
              </a:rPr>
              <a:t>5,228</a:t>
            </a:r>
            <a:r>
              <a:rPr b="1" lang="ru-RU" sz="2400" spc="-1" strike="noStrike">
                <a:solidFill>
                  <a:srgbClr val="2f5597"/>
                </a:solidFill>
                <a:latin typeface="ALS Sector Regular"/>
                <a:ea typeface="DejaVu Sans"/>
              </a:rPr>
              <a:t> </a:t>
            </a:r>
            <a:r>
              <a:rPr b="0" lang="ru-RU" sz="2400" spc="-1" strike="noStrike">
                <a:solidFill>
                  <a:srgbClr val="000000"/>
                </a:solidFill>
                <a:latin typeface="ALS Sector Regular"/>
                <a:ea typeface="DejaVu Sans"/>
              </a:rPr>
              <a:t>млрд.руб.</a:t>
            </a:r>
            <a:r>
              <a:rPr b="0" lang="ru-RU" sz="1800" spc="-1" strike="noStrike">
                <a:solidFill>
                  <a:srgbClr val="2f5597"/>
                </a:solidFill>
                <a:latin typeface="ALS Sector Regular"/>
                <a:ea typeface="DejaVu Sans"/>
              </a:rPr>
              <a:t> </a:t>
            </a:r>
            <a:r>
              <a:rPr b="0" lang="ru-RU" sz="2400" spc="-1" strike="noStrike">
                <a:solidFill>
                  <a:srgbClr val="000000"/>
                </a:solidFill>
                <a:latin typeface="ALS Sector Regular"/>
                <a:ea typeface="DejaVu Sans"/>
              </a:rPr>
              <a:t>общая сумма ИМБТ на 2019-2021 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68" name="Picture 11" descr=""/>
          <p:cNvPicPr/>
          <p:nvPr/>
        </p:nvPicPr>
        <p:blipFill>
          <a:blip r:embed="rId6"/>
          <a:stretch/>
        </p:blipFill>
        <p:spPr>
          <a:xfrm>
            <a:off x="8521560" y="4518720"/>
            <a:ext cx="622440" cy="725400"/>
          </a:xfrm>
          <a:prstGeom prst="rect">
            <a:avLst/>
          </a:prstGeom>
          <a:ln>
            <a:noFill/>
          </a:ln>
        </p:spPr>
      </p:pic>
      <p:sp>
        <p:nvSpPr>
          <p:cNvPr id="69" name="CustomShape 18"/>
          <p:cNvSpPr/>
          <p:nvPr/>
        </p:nvSpPr>
        <p:spPr>
          <a:xfrm>
            <a:off x="5298120" y="1958400"/>
            <a:ext cx="779400" cy="3330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0" name="CustomShape 19"/>
          <p:cNvSpPr/>
          <p:nvPr/>
        </p:nvSpPr>
        <p:spPr>
          <a:xfrm>
            <a:off x="5298120" y="2496240"/>
            <a:ext cx="779400" cy="3564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accent5">
              <a:lumMod val="75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71" name="Picture 9" descr=""/>
          <p:cNvPicPr/>
          <p:nvPr/>
        </p:nvPicPr>
        <p:blipFill>
          <a:blip r:embed="rId7"/>
          <a:stretch/>
        </p:blipFill>
        <p:spPr>
          <a:xfrm>
            <a:off x="449640" y="3357720"/>
            <a:ext cx="484920" cy="6120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Line 1"/>
          <p:cNvSpPr/>
          <p:nvPr/>
        </p:nvSpPr>
        <p:spPr>
          <a:xfrm>
            <a:off x="487800" y="-354960"/>
            <a:ext cx="9115200" cy="360"/>
          </a:xfrm>
          <a:prstGeom prst="line">
            <a:avLst/>
          </a:prstGeom>
          <a:ln w="19080">
            <a:solidFill>
              <a:srgbClr val="5959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73" name="CustomShape 2"/>
          <p:cNvSpPr/>
          <p:nvPr/>
        </p:nvSpPr>
        <p:spPr>
          <a:xfrm>
            <a:off x="263880" y="536040"/>
            <a:ext cx="7347240" cy="638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4b97"/>
                </a:solidFill>
                <a:latin typeface="ALS Sector Bold"/>
                <a:ea typeface="DejaVu Sans"/>
              </a:rPr>
              <a:t>МИНИСТЕРСТВО ДОРОЖНОГО ХОЗЯЙСТВА И ТРАНСПОРТА ЧЕЛЯБИНСКОЙ ОБЛАСТИ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74" name="CustomShape 3"/>
          <p:cNvSpPr/>
          <p:nvPr/>
        </p:nvSpPr>
        <p:spPr>
          <a:xfrm>
            <a:off x="1676520" y="2095920"/>
            <a:ext cx="5979600" cy="4168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ALS Sector Regular"/>
                <a:ea typeface="DejaVu Sans"/>
              </a:rPr>
              <a:t>Доля дорог регионального значения, соответствующих нормативным требованиям</a:t>
            </a:r>
            <a:endParaRPr b="0" lang="ru-RU" sz="14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4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ALS Sector Regular"/>
                <a:ea typeface="DejaVu Sans"/>
              </a:rPr>
              <a:t>Доля дорожной сети Челябинской агломерации, находящейся в нормативном состоянии</a:t>
            </a:r>
            <a:r>
              <a:rPr b="0" lang="ru-RU" sz="1400" spc="-1" strike="noStrike">
                <a:solidFill>
                  <a:srgbClr val="000000"/>
                </a:solidFill>
                <a:latin typeface="ALS Sector Regular"/>
                <a:ea typeface="DejaVu Sans"/>
              </a:rPr>
              <a:t>	</a:t>
            </a:r>
            <a:endParaRPr b="0" lang="ru-RU" sz="14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4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ALS Sector Regular"/>
                <a:ea typeface="DejaVu Sans"/>
              </a:rPr>
              <a:t>Доля дорожной сети Магнитогорской агломерации, находящейся в нормативном состоянии</a:t>
            </a:r>
            <a:endParaRPr b="0" lang="ru-RU" sz="14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4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ALS Sector Regular"/>
                <a:ea typeface="DejaVu Sans"/>
              </a:rPr>
              <a:t>Количество мест концентрации дорожно-транспортных происшествий (аварийно–опасных участков) на дорожной сети</a:t>
            </a:r>
            <a:endParaRPr b="0" lang="ru-RU" sz="14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4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ALS Sector Regular"/>
                <a:ea typeface="DejaVu Sans"/>
              </a:rPr>
              <a:t>Доля контрактов на осуществление дорожной деятельности в рамках национального проекта:</a:t>
            </a:r>
            <a:endParaRPr b="0" lang="ru-RU" sz="1400" spc="-1" strike="noStrike">
              <a:latin typeface="Arial"/>
            </a:endParaRPr>
          </a:p>
          <a:p>
            <a:pPr marL="171360" indent="-170640" algn="just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ru-RU" sz="1200" spc="-1" strike="noStrike">
                <a:solidFill>
                  <a:srgbClr val="000000"/>
                </a:solidFill>
                <a:latin typeface="ALS Sector Regular"/>
                <a:ea typeface="DejaVu Sans"/>
              </a:rPr>
              <a:t>предусматривающих использование новых технологий и материалов, включенных в реестр новых технологий, материалов и технологических решений повторного производства</a:t>
            </a:r>
            <a:endParaRPr b="0" lang="ru-RU" sz="1200" spc="-1" strike="noStrike">
              <a:latin typeface="Arial"/>
            </a:endParaRPr>
          </a:p>
          <a:p>
            <a:pPr marL="171360" indent="-170640" algn="just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ru-RU" sz="1200" spc="-1" strike="noStrike">
                <a:solidFill>
                  <a:srgbClr val="000000"/>
                </a:solidFill>
                <a:latin typeface="ALS Sector Regular"/>
                <a:ea typeface="DejaVu Sans"/>
              </a:rPr>
              <a:t>предусматривающих выполнение работ на принципах контрактов жизненного цикла, предусматривающего объединение в один контракт различных видов дорожных работ</a:t>
            </a:r>
            <a:endParaRPr b="0" lang="ru-RU" sz="1200" spc="-1" strike="noStrike">
              <a:latin typeface="Arial"/>
            </a:endParaRPr>
          </a:p>
        </p:txBody>
      </p:sp>
      <p:sp>
        <p:nvSpPr>
          <p:cNvPr id="75" name="CustomShape 4"/>
          <p:cNvSpPr/>
          <p:nvPr/>
        </p:nvSpPr>
        <p:spPr>
          <a:xfrm>
            <a:off x="7656840" y="1680480"/>
            <a:ext cx="2426040" cy="456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ru-RU" sz="1400" spc="-1" strike="noStrike">
                <a:solidFill>
                  <a:srgbClr val="2f5597"/>
                </a:solidFill>
                <a:latin typeface="ALS Sector Regular"/>
                <a:ea typeface="DejaVu Sans"/>
              </a:rPr>
              <a:t>Базовое значение</a:t>
            </a:r>
            <a:endParaRPr b="0" lang="ru-RU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ALS Sector Regular"/>
                <a:ea typeface="DejaVu Sans"/>
              </a:rPr>
              <a:t>52,5%</a:t>
            </a:r>
            <a:endParaRPr b="0" lang="ru-RU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ALS Sector Regular"/>
                <a:ea typeface="DejaVu Sans"/>
              </a:rPr>
              <a:t>52,5%</a:t>
            </a:r>
            <a:endParaRPr b="0" lang="ru-RU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ALS Sector Regular"/>
                <a:ea typeface="DejaVu Sans"/>
              </a:rPr>
              <a:t>51,7%</a:t>
            </a:r>
            <a:endParaRPr b="0" lang="ru-RU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ALS Sector Regular"/>
                <a:ea typeface="DejaVu Sans"/>
              </a:rPr>
              <a:t>100%</a:t>
            </a:r>
            <a:endParaRPr b="0" lang="ru-RU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ALS Sector Regular"/>
                <a:ea typeface="DejaVu Sans"/>
              </a:rPr>
              <a:t>0%</a:t>
            </a:r>
            <a:endParaRPr b="0" lang="ru-RU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ALS Sector Regular"/>
                <a:ea typeface="DejaVu Sans"/>
              </a:rPr>
              <a:t>0%</a:t>
            </a:r>
            <a:endParaRPr b="0" lang="ru-RU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400" spc="-1" strike="noStrike">
              <a:latin typeface="Arial"/>
            </a:endParaRPr>
          </a:p>
        </p:txBody>
      </p:sp>
      <p:sp>
        <p:nvSpPr>
          <p:cNvPr id="76" name="CustomShape 5"/>
          <p:cNvSpPr/>
          <p:nvPr/>
        </p:nvSpPr>
        <p:spPr>
          <a:xfrm>
            <a:off x="8978760" y="1680480"/>
            <a:ext cx="1945800" cy="456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r">
              <a:lnSpc>
                <a:spcPct val="100000"/>
              </a:lnSpc>
            </a:pPr>
            <a:r>
              <a:rPr b="0" lang="ru-RU" sz="1400" spc="-1" strike="noStrike">
                <a:solidFill>
                  <a:srgbClr val="2f5597"/>
                </a:solidFill>
                <a:latin typeface="ALS Sector Regular"/>
                <a:ea typeface="DejaVu Sans"/>
              </a:rPr>
              <a:t>Цели</a:t>
            </a:r>
            <a:endParaRPr b="0" lang="ru-RU" sz="14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endParaRPr b="0" lang="ru-RU" sz="14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ALS Sector Regular"/>
                <a:ea typeface="DejaVu Sans"/>
              </a:rPr>
              <a:t>54,1%</a:t>
            </a:r>
            <a:endParaRPr b="0" lang="ru-RU" sz="14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endParaRPr b="0" lang="ru-RU" sz="14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endParaRPr b="0" lang="ru-RU" sz="14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ALS Sector Regular"/>
                <a:ea typeface="DejaVu Sans"/>
              </a:rPr>
              <a:t>85%</a:t>
            </a:r>
            <a:endParaRPr b="0" lang="ru-RU" sz="14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endParaRPr b="0" lang="ru-RU" sz="14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endParaRPr b="0" lang="ru-RU" sz="14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ALS Sector Regular"/>
                <a:ea typeface="DejaVu Sans"/>
              </a:rPr>
              <a:t>85%</a:t>
            </a:r>
            <a:endParaRPr b="0" lang="ru-RU" sz="14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endParaRPr b="0" lang="ru-RU" sz="14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endParaRPr b="0" lang="ru-RU" sz="14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ALS Sector Regular"/>
                <a:ea typeface="DejaVu Sans"/>
              </a:rPr>
              <a:t>50%</a:t>
            </a:r>
            <a:endParaRPr b="0" lang="ru-RU" sz="14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endParaRPr b="0" lang="ru-RU" sz="14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endParaRPr b="0" lang="ru-RU" sz="14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endParaRPr b="0" lang="ru-RU" sz="14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endParaRPr b="0" lang="ru-RU" sz="14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ALS Sector Regular"/>
                <a:ea typeface="DejaVu Sans"/>
              </a:rPr>
              <a:t>80%</a:t>
            </a:r>
            <a:endParaRPr b="0" lang="ru-RU" sz="14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endParaRPr b="0" lang="ru-RU" sz="14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endParaRPr b="0" lang="ru-RU" sz="14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ALS Sector Regular"/>
                <a:ea typeface="DejaVu Sans"/>
              </a:rPr>
              <a:t>70%</a:t>
            </a:r>
            <a:endParaRPr b="0" lang="ru-RU" sz="14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endParaRPr b="0" lang="ru-RU" sz="1400" spc="-1" strike="noStrike">
              <a:latin typeface="Arial"/>
            </a:endParaRPr>
          </a:p>
        </p:txBody>
      </p:sp>
      <p:pic>
        <p:nvPicPr>
          <p:cNvPr id="77" name="Picture 3" descr=""/>
          <p:cNvPicPr/>
          <p:nvPr/>
        </p:nvPicPr>
        <p:blipFill>
          <a:blip r:embed="rId1"/>
          <a:stretch/>
        </p:blipFill>
        <p:spPr>
          <a:xfrm>
            <a:off x="1085760" y="2095920"/>
            <a:ext cx="497880" cy="535680"/>
          </a:xfrm>
          <a:prstGeom prst="rect">
            <a:avLst/>
          </a:prstGeom>
          <a:ln>
            <a:noFill/>
          </a:ln>
        </p:spPr>
      </p:pic>
      <p:pic>
        <p:nvPicPr>
          <p:cNvPr id="78" name="Picture 4" descr=""/>
          <p:cNvPicPr/>
          <p:nvPr/>
        </p:nvPicPr>
        <p:blipFill>
          <a:blip r:embed="rId2"/>
          <a:stretch/>
        </p:blipFill>
        <p:spPr>
          <a:xfrm>
            <a:off x="1085760" y="2756160"/>
            <a:ext cx="497880" cy="535680"/>
          </a:xfrm>
          <a:prstGeom prst="rect">
            <a:avLst/>
          </a:prstGeom>
          <a:ln>
            <a:noFill/>
          </a:ln>
        </p:spPr>
      </p:pic>
      <p:pic>
        <p:nvPicPr>
          <p:cNvPr id="79" name="Picture 4" descr=""/>
          <p:cNvPicPr/>
          <p:nvPr/>
        </p:nvPicPr>
        <p:blipFill>
          <a:blip r:embed="rId3"/>
          <a:stretch/>
        </p:blipFill>
        <p:spPr>
          <a:xfrm>
            <a:off x="1085760" y="3432960"/>
            <a:ext cx="497880" cy="535680"/>
          </a:xfrm>
          <a:prstGeom prst="rect">
            <a:avLst/>
          </a:prstGeom>
          <a:ln>
            <a:noFill/>
          </a:ln>
        </p:spPr>
      </p:pic>
      <p:pic>
        <p:nvPicPr>
          <p:cNvPr id="80" name="Picture 5" descr=""/>
          <p:cNvPicPr/>
          <p:nvPr/>
        </p:nvPicPr>
        <p:blipFill>
          <a:blip r:embed="rId4"/>
          <a:stretch/>
        </p:blipFill>
        <p:spPr>
          <a:xfrm>
            <a:off x="1073160" y="4083840"/>
            <a:ext cx="510480" cy="549360"/>
          </a:xfrm>
          <a:prstGeom prst="rect">
            <a:avLst/>
          </a:prstGeom>
          <a:ln>
            <a:noFill/>
          </a:ln>
        </p:spPr>
      </p:pic>
      <p:pic>
        <p:nvPicPr>
          <p:cNvPr id="81" name="Picture 6" descr=""/>
          <p:cNvPicPr/>
          <p:nvPr/>
        </p:nvPicPr>
        <p:blipFill>
          <a:blip r:embed="rId5"/>
          <a:stretch/>
        </p:blipFill>
        <p:spPr>
          <a:xfrm>
            <a:off x="933480" y="4840200"/>
            <a:ext cx="540720" cy="601920"/>
          </a:xfrm>
          <a:prstGeom prst="rect">
            <a:avLst/>
          </a:prstGeom>
          <a:ln>
            <a:noFill/>
          </a:ln>
        </p:spPr>
      </p:pic>
      <p:sp>
        <p:nvSpPr>
          <p:cNvPr id="82" name="CustomShape 6"/>
          <p:cNvSpPr/>
          <p:nvPr/>
        </p:nvSpPr>
        <p:spPr>
          <a:xfrm>
            <a:off x="279360" y="1183680"/>
            <a:ext cx="4493520" cy="303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ALS Sector Regular"/>
                <a:ea typeface="DejaVu Sans"/>
              </a:rPr>
              <a:t>ЦЕЛЕВЫЕ ПОКАЗАТЕЛИ РЕГИОНАЛЬНОГО ПРОЕКТА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83" name="Line 7"/>
          <p:cNvSpPr/>
          <p:nvPr/>
        </p:nvSpPr>
        <p:spPr>
          <a:xfrm>
            <a:off x="341640" y="1120680"/>
            <a:ext cx="9658800" cy="360"/>
          </a:xfrm>
          <a:prstGeom prst="line">
            <a:avLst/>
          </a:prstGeom>
          <a:ln w="12600">
            <a:solidFill>
              <a:srgbClr val="004b97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84" name="Рисунок 6" descr=""/>
          <p:cNvPicPr/>
          <p:nvPr/>
        </p:nvPicPr>
        <p:blipFill>
          <a:blip r:embed="rId6"/>
          <a:stretch/>
        </p:blipFill>
        <p:spPr>
          <a:xfrm>
            <a:off x="10105200" y="679680"/>
            <a:ext cx="1725840" cy="8812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Line 1"/>
          <p:cNvSpPr/>
          <p:nvPr/>
        </p:nvSpPr>
        <p:spPr>
          <a:xfrm>
            <a:off x="487800" y="-354960"/>
            <a:ext cx="9115200" cy="360"/>
          </a:xfrm>
          <a:prstGeom prst="line">
            <a:avLst/>
          </a:prstGeom>
          <a:ln w="19080">
            <a:solidFill>
              <a:srgbClr val="5959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6" name="CustomShape 2"/>
          <p:cNvSpPr/>
          <p:nvPr/>
        </p:nvSpPr>
        <p:spPr>
          <a:xfrm>
            <a:off x="263880" y="536040"/>
            <a:ext cx="7347240" cy="638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4b97"/>
                </a:solidFill>
                <a:latin typeface="ALS Sector Bold"/>
                <a:ea typeface="DejaVu Sans"/>
              </a:rPr>
              <a:t>МИНИСТЕРСТВО ДОРОЖНОГО ХОЗЯЙСТВА И ТРАНСПОРТА ЧЕЛЯБИНСКОЙ ОБЛАСТИ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87" name="CustomShape 3"/>
          <p:cNvSpPr/>
          <p:nvPr/>
        </p:nvSpPr>
        <p:spPr>
          <a:xfrm>
            <a:off x="362160" y="1183680"/>
            <a:ext cx="4789440" cy="303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ALS Sector Regular"/>
                <a:ea typeface="DejaVu Sans"/>
              </a:rPr>
              <a:t>ФИНАНСИРОВАНИЕ РЕГИОНАЛЬНОГО ПРОЕКТА 2019 г.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88" name="Line 4"/>
          <p:cNvSpPr/>
          <p:nvPr/>
        </p:nvSpPr>
        <p:spPr>
          <a:xfrm>
            <a:off x="341640" y="1120680"/>
            <a:ext cx="9658800" cy="360"/>
          </a:xfrm>
          <a:prstGeom prst="line">
            <a:avLst/>
          </a:prstGeom>
          <a:ln w="12600">
            <a:solidFill>
              <a:srgbClr val="004b97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89" name="Рисунок 6" descr=""/>
          <p:cNvPicPr/>
          <p:nvPr/>
        </p:nvPicPr>
        <p:blipFill>
          <a:blip r:embed="rId1"/>
          <a:stretch/>
        </p:blipFill>
        <p:spPr>
          <a:xfrm>
            <a:off x="10105200" y="679680"/>
            <a:ext cx="1725840" cy="881280"/>
          </a:xfrm>
          <a:prstGeom prst="rect">
            <a:avLst/>
          </a:prstGeom>
          <a:ln>
            <a:noFill/>
          </a:ln>
        </p:spPr>
      </p:pic>
      <p:sp>
        <p:nvSpPr>
          <p:cNvPr id="90" name="CustomShape 5"/>
          <p:cNvSpPr/>
          <p:nvPr/>
        </p:nvSpPr>
        <p:spPr>
          <a:xfrm>
            <a:off x="8530560" y="2217960"/>
            <a:ext cx="3281760" cy="577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ru-RU" sz="3200" spc="-1" strike="noStrike" u="sng">
                <a:solidFill>
                  <a:srgbClr val="2f5597"/>
                </a:solidFill>
                <a:uFillTx/>
                <a:latin typeface="ALS Sector Regular"/>
                <a:ea typeface="DejaVu Sans"/>
              </a:rPr>
              <a:t>3,460</a:t>
            </a:r>
            <a:r>
              <a:rPr b="0" lang="ru-RU" sz="3200" spc="-1" strike="noStrike">
                <a:solidFill>
                  <a:srgbClr val="2f5597"/>
                </a:solidFill>
                <a:latin typeface="ALS Sector Regular"/>
                <a:ea typeface="DejaVu Sans"/>
              </a:rPr>
              <a:t> </a:t>
            </a:r>
            <a:r>
              <a:rPr b="0" lang="ru-RU" sz="3200" spc="-1" strike="noStrike">
                <a:solidFill>
                  <a:srgbClr val="000000"/>
                </a:solidFill>
                <a:latin typeface="ALS Sector Regular"/>
                <a:ea typeface="DejaVu Sans"/>
              </a:rPr>
              <a:t>млрд.руб.</a:t>
            </a:r>
            <a:endParaRPr b="0" lang="ru-RU" sz="3200" spc="-1" strike="noStrike">
              <a:latin typeface="Arial"/>
            </a:endParaRPr>
          </a:p>
        </p:txBody>
      </p:sp>
      <p:sp>
        <p:nvSpPr>
          <p:cNvPr id="91" name="CustomShape 6"/>
          <p:cNvSpPr/>
          <p:nvPr/>
        </p:nvSpPr>
        <p:spPr>
          <a:xfrm>
            <a:off x="362520" y="2979720"/>
            <a:ext cx="6676200" cy="45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ru-RU" sz="2400" spc="-1" strike="noStrike">
                <a:solidFill>
                  <a:srgbClr val="000000"/>
                </a:solidFill>
                <a:latin typeface="ALS Sector Regular"/>
                <a:ea typeface="DejaVu Sans"/>
              </a:rPr>
              <a:t>ФЕДЕРАЛЬНЫЙ БЮДЖЕТ       </a:t>
            </a:r>
            <a:r>
              <a:rPr b="0" lang="ru-RU" sz="2400" spc="-1" strike="noStrike" u="sng">
                <a:solidFill>
                  <a:srgbClr val="2f5597"/>
                </a:solidFill>
                <a:uFillTx/>
                <a:latin typeface="ALS Sector Regular"/>
                <a:ea typeface="DejaVu Sans"/>
              </a:rPr>
              <a:t>1,884</a:t>
            </a:r>
            <a:r>
              <a:rPr b="0" lang="ru-RU" sz="2400" spc="-1" strike="noStrike">
                <a:solidFill>
                  <a:srgbClr val="2f5597"/>
                </a:solidFill>
                <a:latin typeface="ALS Sector Regular"/>
                <a:ea typeface="DejaVu Sans"/>
              </a:rPr>
              <a:t> </a:t>
            </a:r>
            <a:r>
              <a:rPr b="0" lang="ru-RU" sz="2400" spc="-1" strike="noStrike">
                <a:solidFill>
                  <a:srgbClr val="000000"/>
                </a:solidFill>
                <a:latin typeface="ALS Sector Regular"/>
                <a:ea typeface="DejaVu Sans"/>
              </a:rPr>
              <a:t>млрд.руб</a:t>
            </a:r>
            <a:r>
              <a:rPr b="0" lang="ru-RU" sz="1400" spc="-1" strike="noStrike">
                <a:solidFill>
                  <a:srgbClr val="2f5597"/>
                </a:solidFill>
                <a:latin typeface="ALS Sector Regular"/>
                <a:ea typeface="DejaVu Sans"/>
              </a:rPr>
              <a:t>.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92" name="CustomShape 7"/>
          <p:cNvSpPr/>
          <p:nvPr/>
        </p:nvSpPr>
        <p:spPr>
          <a:xfrm>
            <a:off x="407520" y="3915000"/>
            <a:ext cx="6709320" cy="45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ru-RU" sz="2400" spc="-1" strike="noStrike">
                <a:solidFill>
                  <a:srgbClr val="000000"/>
                </a:solidFill>
                <a:latin typeface="ALS Sector Regular"/>
                <a:ea typeface="DejaVu Sans"/>
              </a:rPr>
              <a:t>РЕГИОНАЛЬНЫЙ БЮДЖЕТ     </a:t>
            </a:r>
            <a:r>
              <a:rPr b="0" lang="ru-RU" sz="2400" spc="-1" strike="noStrike" u="sng">
                <a:solidFill>
                  <a:srgbClr val="2f5597"/>
                </a:solidFill>
                <a:uFillTx/>
                <a:latin typeface="ALS Sector Regular"/>
                <a:ea typeface="DejaVu Sans"/>
              </a:rPr>
              <a:t>1,576</a:t>
            </a:r>
            <a:r>
              <a:rPr b="0" lang="ru-RU" sz="2400" spc="-1" strike="noStrike">
                <a:solidFill>
                  <a:srgbClr val="000000"/>
                </a:solidFill>
                <a:latin typeface="ALS Sector Regular"/>
                <a:ea typeface="DejaVu Sans"/>
              </a:rPr>
              <a:t>  млрд.руб</a:t>
            </a:r>
            <a:r>
              <a:rPr b="0" lang="ru-RU" sz="1400" spc="-1" strike="noStrike">
                <a:solidFill>
                  <a:srgbClr val="2f5597"/>
                </a:solidFill>
                <a:latin typeface="ALS Sector Regular"/>
                <a:ea typeface="DejaVu Sans"/>
              </a:rPr>
              <a:t>.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93" name="CustomShape 8"/>
          <p:cNvSpPr/>
          <p:nvPr/>
        </p:nvSpPr>
        <p:spPr>
          <a:xfrm>
            <a:off x="8739720" y="1756080"/>
            <a:ext cx="2730240" cy="45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ru-RU" sz="2400" spc="-1" strike="noStrike">
                <a:solidFill>
                  <a:srgbClr val="000000"/>
                </a:solidFill>
                <a:latin typeface="ALS Sector Regular"/>
                <a:ea typeface="DejaVu Sans"/>
              </a:rPr>
              <a:t>ОБЩИЙ БЮДЖЕТ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94" name="Picture 7" descr=""/>
          <p:cNvPicPr/>
          <p:nvPr/>
        </p:nvPicPr>
        <p:blipFill>
          <a:blip r:embed="rId2"/>
          <a:stretch/>
        </p:blipFill>
        <p:spPr>
          <a:xfrm>
            <a:off x="341640" y="1722960"/>
            <a:ext cx="545400" cy="7866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Line 1"/>
          <p:cNvSpPr/>
          <p:nvPr/>
        </p:nvSpPr>
        <p:spPr>
          <a:xfrm>
            <a:off x="487800" y="-354960"/>
            <a:ext cx="9115200" cy="360"/>
          </a:xfrm>
          <a:prstGeom prst="line">
            <a:avLst/>
          </a:prstGeom>
          <a:ln w="19080">
            <a:solidFill>
              <a:srgbClr val="5959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96" name="CustomShape 2"/>
          <p:cNvSpPr/>
          <p:nvPr/>
        </p:nvSpPr>
        <p:spPr>
          <a:xfrm>
            <a:off x="263880" y="536040"/>
            <a:ext cx="7347240" cy="638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4b97"/>
                </a:solidFill>
                <a:latin typeface="ALS Sector Bold"/>
                <a:ea typeface="DejaVu Sans"/>
              </a:rPr>
              <a:t>МИНИСТЕРСТВО ДОРОЖНОГО ХОЗЯЙСТВА И ТРАНСПОРТА ЧЕЛЯБИНСКОЙ ОБЛАСТИ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97" name="CustomShape 3"/>
          <p:cNvSpPr/>
          <p:nvPr/>
        </p:nvSpPr>
        <p:spPr>
          <a:xfrm>
            <a:off x="272880" y="1183680"/>
            <a:ext cx="4275720" cy="303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ALS Sector Regular"/>
                <a:ea typeface="DejaVu Sans"/>
              </a:rPr>
              <a:t>РЕАЛИЗАЦИЯ РЕГИОНАЛЬНОГО ПРОЕКТА 2019 г.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98" name="Line 4"/>
          <p:cNvSpPr/>
          <p:nvPr/>
        </p:nvSpPr>
        <p:spPr>
          <a:xfrm>
            <a:off x="341640" y="1120680"/>
            <a:ext cx="9658800" cy="360"/>
          </a:xfrm>
          <a:prstGeom prst="line">
            <a:avLst/>
          </a:prstGeom>
          <a:ln w="12600">
            <a:solidFill>
              <a:srgbClr val="004b97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99" name="Рисунок 6" descr=""/>
          <p:cNvPicPr/>
          <p:nvPr/>
        </p:nvPicPr>
        <p:blipFill>
          <a:blip r:embed="rId1"/>
          <a:stretch/>
        </p:blipFill>
        <p:spPr>
          <a:xfrm>
            <a:off x="10105200" y="679680"/>
            <a:ext cx="1725840" cy="881280"/>
          </a:xfrm>
          <a:prstGeom prst="rect">
            <a:avLst/>
          </a:prstGeom>
          <a:ln>
            <a:noFill/>
          </a:ln>
        </p:spPr>
      </p:pic>
      <p:graphicFrame>
        <p:nvGraphicFramePr>
          <p:cNvPr id="100" name="Table 5"/>
          <p:cNvGraphicFramePr/>
          <p:nvPr/>
        </p:nvGraphicFramePr>
        <p:xfrm>
          <a:off x="341640" y="1676160"/>
          <a:ext cx="10571760" cy="1737360"/>
        </p:xfrm>
        <a:graphic>
          <a:graphicData uri="http://schemas.openxmlformats.org/drawingml/2006/table">
            <a:tbl>
              <a:tblPr/>
              <a:tblGrid>
                <a:gridCol w="277200"/>
                <a:gridCol w="6531120"/>
                <a:gridCol w="1117440"/>
                <a:gridCol w="1102320"/>
                <a:gridCol w="771840"/>
                <a:gridCol w="772200"/>
              </a:tblGrid>
              <a:tr h="639360">
                <a:tc>
                  <a:tcPr marL="91440" marR="91440">
                    <a:noFill/>
                  </a:tcPr>
                </a:tc>
                <a:tc>
                  <a:tcPr marL="91440" marR="91440">
                    <a:lnR w="12240">
                      <a:solidFill>
                        <a:srgbClr val="000000"/>
                      </a:solidFill>
                    </a:lnR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ALS Sector Regular"/>
                        </a:rPr>
                        <a:t>План</a:t>
                      </a:r>
                      <a:endParaRPr b="0" lang="ru-RU" sz="12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ALS Sector Regular"/>
                        </a:rPr>
                        <a:t>млн. руб.</a:t>
                      </a:r>
                      <a:endParaRPr b="0" lang="ru-RU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ALS Sector Regular"/>
                        </a:rPr>
                        <a:t>Факт</a:t>
                      </a:r>
                      <a:endParaRPr b="0" lang="ru-RU" sz="12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ALS Sector Regular"/>
                        </a:rPr>
                        <a:t>млн. руб.</a:t>
                      </a:r>
                      <a:endParaRPr b="0" lang="ru-RU" sz="12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ru-RU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ALS Sector Regular"/>
                        </a:rPr>
                        <a:t>План, шт.</a:t>
                      </a:r>
                      <a:endParaRPr b="0" lang="ru-RU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ALS Sector Regular"/>
                        </a:rPr>
                        <a:t>Факт,</a:t>
                      </a:r>
                      <a:endParaRPr b="0" lang="ru-RU" sz="12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ALS Sector Regular"/>
                        </a:rPr>
                        <a:t>шт.</a:t>
                      </a:r>
                      <a:endParaRPr b="0" lang="ru-RU" sz="12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ru-RU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366120">
                <a:tc>
                  <a:tcPr marL="91440" marR="91440">
                    <a:noFill/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LS Sector Regular"/>
                        </a:rPr>
                        <a:t>Закупки Министерства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R w="12240">
                      <a:noFill/>
                    </a:lnR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LS Sector Regular"/>
                        </a:rPr>
                        <a:t>2310,6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LS Sector Regular"/>
                        </a:rPr>
                        <a:t>2205,8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LS Sector Regular"/>
                        </a:rPr>
                        <a:t>7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LS Sector Regular"/>
                        </a:rPr>
                        <a:t>7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366120">
                <a:tc>
                  <a:tcPr marL="91440" marR="91440">
                    <a:noFill/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LS Sector Regular"/>
                        </a:rPr>
                        <a:t>Соглашения с муниципальными образованиями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R w="12240">
                      <a:noFill/>
                    </a:lnR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LS Sector Regular"/>
                        </a:rPr>
                        <a:t>1150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LS Sector Regular"/>
                        </a:rPr>
                        <a:t>1150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LS Sector Regular"/>
                        </a:rPr>
                        <a:t>2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LS Sector Regular"/>
                        </a:rPr>
                        <a:t>2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66120">
                <a:tc>
                  <a:tcPr marL="91440" marR="91440">
                    <a:noFill/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LS Sector Regular"/>
                        </a:rPr>
                        <a:t>Закупки муниципальных образований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R w="12240">
                      <a:noFill/>
                    </a:lnR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LS Sector Regular"/>
                        </a:rPr>
                        <a:t>1150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LS Sector Regular"/>
                        </a:rPr>
                        <a:t>428,3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LS Sector Regular"/>
                        </a:rPr>
                        <a:t>4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LS Sector Regular"/>
                        </a:rPr>
                        <a:t>2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01" name="Picture 3" descr=""/>
          <p:cNvPicPr/>
          <p:nvPr/>
        </p:nvPicPr>
        <p:blipFill>
          <a:blip r:embed="rId2"/>
          <a:stretch/>
        </p:blipFill>
        <p:spPr>
          <a:xfrm>
            <a:off x="3443040" y="3592080"/>
            <a:ext cx="494280" cy="494280"/>
          </a:xfrm>
          <a:prstGeom prst="rect">
            <a:avLst/>
          </a:prstGeom>
          <a:ln>
            <a:noFill/>
          </a:ln>
        </p:spPr>
      </p:pic>
      <p:pic>
        <p:nvPicPr>
          <p:cNvPr id="102" name="Picture 9" descr=""/>
          <p:cNvPicPr/>
          <p:nvPr/>
        </p:nvPicPr>
        <p:blipFill>
          <a:blip r:embed="rId3"/>
          <a:stretch/>
        </p:blipFill>
        <p:spPr>
          <a:xfrm>
            <a:off x="5182200" y="4334760"/>
            <a:ext cx="620640" cy="494640"/>
          </a:xfrm>
          <a:prstGeom prst="rect">
            <a:avLst/>
          </a:prstGeom>
          <a:ln>
            <a:noFill/>
          </a:ln>
        </p:spPr>
      </p:pic>
      <p:pic>
        <p:nvPicPr>
          <p:cNvPr id="103" name="Picture 11" descr=""/>
          <p:cNvPicPr/>
          <p:nvPr/>
        </p:nvPicPr>
        <p:blipFill>
          <a:blip r:embed="rId4"/>
          <a:stretch/>
        </p:blipFill>
        <p:spPr>
          <a:xfrm>
            <a:off x="5040360" y="3603960"/>
            <a:ext cx="904320" cy="532800"/>
          </a:xfrm>
          <a:prstGeom prst="rect">
            <a:avLst/>
          </a:prstGeom>
          <a:ln>
            <a:noFill/>
          </a:ln>
        </p:spPr>
      </p:pic>
      <p:pic>
        <p:nvPicPr>
          <p:cNvPr id="104" name="Picture 3" descr=""/>
          <p:cNvPicPr/>
          <p:nvPr/>
        </p:nvPicPr>
        <p:blipFill>
          <a:blip r:embed="rId5"/>
          <a:stretch/>
        </p:blipFill>
        <p:spPr>
          <a:xfrm>
            <a:off x="711360" y="3552840"/>
            <a:ext cx="497880" cy="535680"/>
          </a:xfrm>
          <a:prstGeom prst="rect">
            <a:avLst/>
          </a:prstGeom>
          <a:ln>
            <a:noFill/>
          </a:ln>
        </p:spPr>
      </p:pic>
      <p:sp>
        <p:nvSpPr>
          <p:cNvPr id="105" name="CustomShape 6"/>
          <p:cNvSpPr/>
          <p:nvPr/>
        </p:nvSpPr>
        <p:spPr>
          <a:xfrm>
            <a:off x="1255320" y="3552840"/>
            <a:ext cx="2236680" cy="592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ru-RU" sz="1100" spc="-1" strike="noStrike">
                <a:solidFill>
                  <a:srgbClr val="000000"/>
                </a:solidFill>
                <a:latin typeface="ALS Sector Regular"/>
                <a:ea typeface="DejaVu Sans"/>
              </a:rPr>
              <a:t>ПРИВЕДЕНИЕ А/Д РЕГИОНАЛЬНОГО ЗНАЧЕНИЯ</a:t>
            </a:r>
            <a:endParaRPr b="0" lang="ru-RU" sz="11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100" spc="-1" strike="noStrike">
                <a:solidFill>
                  <a:srgbClr val="000000"/>
                </a:solidFill>
                <a:latin typeface="ALS Sector Regular"/>
                <a:ea typeface="DejaVu Sans"/>
              </a:rPr>
              <a:t>В НОРМАТИВНОЕ СОСТОЯНИЕ</a:t>
            </a:r>
            <a:endParaRPr b="0" lang="ru-RU" sz="1100" spc="-1" strike="noStrike">
              <a:latin typeface="Arial"/>
            </a:endParaRPr>
          </a:p>
        </p:txBody>
      </p:sp>
      <p:sp>
        <p:nvSpPr>
          <p:cNvPr id="106" name="CustomShape 7"/>
          <p:cNvSpPr/>
          <p:nvPr/>
        </p:nvSpPr>
        <p:spPr>
          <a:xfrm>
            <a:off x="3957840" y="3562560"/>
            <a:ext cx="802440" cy="546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203864"/>
                </a:solidFill>
                <a:latin typeface="ALS Sector Regular"/>
                <a:ea typeface="DejaVu Sans"/>
              </a:rPr>
              <a:t>52,8%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200" spc="-1" strike="noStrike">
                <a:solidFill>
                  <a:srgbClr val="000000"/>
                </a:solidFill>
                <a:latin typeface="ALS Sector Regular"/>
                <a:ea typeface="DejaVu Sans"/>
              </a:rPr>
              <a:t>2019 г.</a:t>
            </a:r>
            <a:endParaRPr b="0" lang="ru-RU" sz="1200" spc="-1" strike="noStrike">
              <a:latin typeface="Arial"/>
            </a:endParaRPr>
          </a:p>
        </p:txBody>
      </p:sp>
      <p:pic>
        <p:nvPicPr>
          <p:cNvPr id="107" name="Picture 4" descr=""/>
          <p:cNvPicPr/>
          <p:nvPr/>
        </p:nvPicPr>
        <p:blipFill>
          <a:blip r:embed="rId6"/>
          <a:stretch/>
        </p:blipFill>
        <p:spPr>
          <a:xfrm>
            <a:off x="711360" y="4285080"/>
            <a:ext cx="497880" cy="535680"/>
          </a:xfrm>
          <a:prstGeom prst="rect">
            <a:avLst/>
          </a:prstGeom>
          <a:ln>
            <a:noFill/>
          </a:ln>
        </p:spPr>
      </p:pic>
      <p:sp>
        <p:nvSpPr>
          <p:cNvPr id="108" name="CustomShape 8"/>
          <p:cNvSpPr/>
          <p:nvPr/>
        </p:nvSpPr>
        <p:spPr>
          <a:xfrm>
            <a:off x="1253160" y="4137840"/>
            <a:ext cx="2236680" cy="759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ru-RU" sz="1100" spc="-1" strike="noStrike">
                <a:solidFill>
                  <a:srgbClr val="000000"/>
                </a:solidFill>
                <a:latin typeface="ALS Sector Regular"/>
                <a:ea typeface="DejaVu Sans"/>
              </a:rPr>
              <a:t>ПРИВЕДЕНИЕ ДОРОЖНОЙ СЕТИ </a:t>
            </a:r>
            <a:r>
              <a:rPr b="0" lang="ru-RU" sz="1100" spc="-1" strike="noStrike" u="sng">
                <a:solidFill>
                  <a:srgbClr val="000000"/>
                </a:solidFill>
                <a:uFillTx/>
                <a:latin typeface="ALS Sector Regular"/>
                <a:ea typeface="DejaVu Sans"/>
              </a:rPr>
              <a:t>ЧЕЛЯБИНСКОЙ </a:t>
            </a:r>
            <a:r>
              <a:rPr b="0" lang="ru-RU" sz="1100" spc="-1" strike="noStrike">
                <a:solidFill>
                  <a:srgbClr val="000000"/>
                </a:solidFill>
                <a:latin typeface="ALS Sector Regular"/>
                <a:ea typeface="DejaVu Sans"/>
              </a:rPr>
              <a:t>АГЛОМЕРАЦИИ</a:t>
            </a:r>
            <a:endParaRPr b="0" lang="ru-RU" sz="11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100" spc="-1" strike="noStrike">
                <a:solidFill>
                  <a:srgbClr val="000000"/>
                </a:solidFill>
                <a:latin typeface="ALS Sector Regular"/>
                <a:ea typeface="DejaVu Sans"/>
              </a:rPr>
              <a:t>В НОРМАТИВНОЕ СОСТОЯНИЕ</a:t>
            </a:r>
            <a:endParaRPr b="0" lang="ru-RU" sz="1100" spc="-1" strike="noStrike">
              <a:latin typeface="Arial"/>
            </a:endParaRPr>
          </a:p>
        </p:txBody>
      </p:sp>
      <p:sp>
        <p:nvSpPr>
          <p:cNvPr id="109" name="CustomShape 9"/>
          <p:cNvSpPr/>
          <p:nvPr/>
        </p:nvSpPr>
        <p:spPr>
          <a:xfrm>
            <a:off x="3957480" y="4276080"/>
            <a:ext cx="831600" cy="546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203864"/>
                </a:solidFill>
                <a:latin typeface="ALS Sector Regular"/>
                <a:ea typeface="DejaVu Sans"/>
              </a:rPr>
              <a:t>62,8%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200" spc="-1" strike="noStrike">
                <a:solidFill>
                  <a:srgbClr val="000000"/>
                </a:solidFill>
                <a:latin typeface="ALS Sector Regular"/>
                <a:ea typeface="DejaVu Sans"/>
              </a:rPr>
              <a:t>2019 г.</a:t>
            </a:r>
            <a:endParaRPr b="0" lang="ru-RU" sz="1200" spc="-1" strike="noStrike">
              <a:latin typeface="Arial"/>
            </a:endParaRPr>
          </a:p>
        </p:txBody>
      </p:sp>
      <p:pic>
        <p:nvPicPr>
          <p:cNvPr id="110" name="Picture 4" descr=""/>
          <p:cNvPicPr/>
          <p:nvPr/>
        </p:nvPicPr>
        <p:blipFill>
          <a:blip r:embed="rId7"/>
          <a:stretch/>
        </p:blipFill>
        <p:spPr>
          <a:xfrm>
            <a:off x="711360" y="5018040"/>
            <a:ext cx="497880" cy="535680"/>
          </a:xfrm>
          <a:prstGeom prst="rect">
            <a:avLst/>
          </a:prstGeom>
          <a:ln>
            <a:noFill/>
          </a:ln>
        </p:spPr>
      </p:pic>
      <p:sp>
        <p:nvSpPr>
          <p:cNvPr id="111" name="CustomShape 10"/>
          <p:cNvSpPr/>
          <p:nvPr/>
        </p:nvSpPr>
        <p:spPr>
          <a:xfrm>
            <a:off x="1243800" y="4915440"/>
            <a:ext cx="2236680" cy="759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ru-RU" sz="1100" spc="-1" strike="noStrike">
                <a:solidFill>
                  <a:srgbClr val="000000"/>
                </a:solidFill>
                <a:latin typeface="ALS Sector Regular"/>
                <a:ea typeface="DejaVu Sans"/>
              </a:rPr>
              <a:t>ПРИВЕДЕНИЕ ДОРОЖНОЙ СЕТИ </a:t>
            </a:r>
            <a:r>
              <a:rPr b="0" lang="ru-RU" sz="1100" spc="-1" strike="noStrike" u="sng">
                <a:solidFill>
                  <a:srgbClr val="000000"/>
                </a:solidFill>
                <a:uFillTx/>
                <a:latin typeface="ALS Sector Regular"/>
                <a:ea typeface="DejaVu Sans"/>
              </a:rPr>
              <a:t>МАГНИТОГОРСКОЙ</a:t>
            </a:r>
            <a:r>
              <a:rPr b="0" lang="ru-RU" sz="1100" spc="-1" strike="noStrike">
                <a:solidFill>
                  <a:srgbClr val="000000"/>
                </a:solidFill>
                <a:latin typeface="ALS Sector Regular"/>
                <a:ea typeface="DejaVu Sans"/>
              </a:rPr>
              <a:t> АГЛОМЕРАЦИИ</a:t>
            </a:r>
            <a:endParaRPr b="0" lang="ru-RU" sz="11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100" spc="-1" strike="noStrike">
                <a:solidFill>
                  <a:srgbClr val="000000"/>
                </a:solidFill>
                <a:latin typeface="ALS Sector Regular"/>
                <a:ea typeface="DejaVu Sans"/>
              </a:rPr>
              <a:t>В НОРМАТИВНОЕ СОСТОЯНИЕ</a:t>
            </a:r>
            <a:endParaRPr b="0" lang="ru-RU" sz="1100" spc="-1" strike="noStrike">
              <a:latin typeface="Arial"/>
            </a:endParaRPr>
          </a:p>
        </p:txBody>
      </p:sp>
      <p:sp>
        <p:nvSpPr>
          <p:cNvPr id="112" name="CustomShape 11"/>
          <p:cNvSpPr/>
          <p:nvPr/>
        </p:nvSpPr>
        <p:spPr>
          <a:xfrm>
            <a:off x="3971520" y="5079600"/>
            <a:ext cx="848160" cy="546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203864"/>
                </a:solidFill>
                <a:latin typeface="ALS Sector Regular"/>
                <a:ea typeface="DejaVu Sans"/>
              </a:rPr>
              <a:t>62,0%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200" spc="-1" strike="noStrike">
                <a:solidFill>
                  <a:srgbClr val="000000"/>
                </a:solidFill>
                <a:latin typeface="ALS Sector Regular"/>
                <a:ea typeface="DejaVu Sans"/>
              </a:rPr>
              <a:t>2019 г.</a:t>
            </a:r>
            <a:endParaRPr b="0" lang="ru-RU" sz="1200" spc="-1" strike="noStrike">
              <a:latin typeface="Arial"/>
            </a:endParaRPr>
          </a:p>
        </p:txBody>
      </p:sp>
      <p:pic>
        <p:nvPicPr>
          <p:cNvPr id="113" name="Picture 5" descr=""/>
          <p:cNvPicPr/>
          <p:nvPr/>
        </p:nvPicPr>
        <p:blipFill>
          <a:blip r:embed="rId8"/>
          <a:stretch/>
        </p:blipFill>
        <p:spPr>
          <a:xfrm>
            <a:off x="698760" y="5685480"/>
            <a:ext cx="510480" cy="549360"/>
          </a:xfrm>
          <a:prstGeom prst="rect">
            <a:avLst/>
          </a:prstGeom>
          <a:ln>
            <a:noFill/>
          </a:ln>
        </p:spPr>
      </p:pic>
      <p:pic>
        <p:nvPicPr>
          <p:cNvPr id="114" name="Picture 3" descr=""/>
          <p:cNvPicPr/>
          <p:nvPr/>
        </p:nvPicPr>
        <p:blipFill>
          <a:blip r:embed="rId9"/>
          <a:stretch/>
        </p:blipFill>
        <p:spPr>
          <a:xfrm>
            <a:off x="3443040" y="4276800"/>
            <a:ext cx="494280" cy="494280"/>
          </a:xfrm>
          <a:prstGeom prst="rect">
            <a:avLst/>
          </a:prstGeom>
          <a:ln>
            <a:noFill/>
          </a:ln>
        </p:spPr>
      </p:pic>
      <p:pic>
        <p:nvPicPr>
          <p:cNvPr id="115" name="Picture 3" descr=""/>
          <p:cNvPicPr/>
          <p:nvPr/>
        </p:nvPicPr>
        <p:blipFill>
          <a:blip r:embed="rId10"/>
          <a:stretch/>
        </p:blipFill>
        <p:spPr>
          <a:xfrm>
            <a:off x="3456360" y="5091840"/>
            <a:ext cx="494280" cy="494280"/>
          </a:xfrm>
          <a:prstGeom prst="rect">
            <a:avLst/>
          </a:prstGeom>
          <a:ln>
            <a:noFill/>
          </a:ln>
        </p:spPr>
      </p:pic>
      <p:sp>
        <p:nvSpPr>
          <p:cNvPr id="116" name="CustomShape 12"/>
          <p:cNvSpPr/>
          <p:nvPr/>
        </p:nvSpPr>
        <p:spPr>
          <a:xfrm>
            <a:off x="1243800" y="5774040"/>
            <a:ext cx="2236680" cy="4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ru-RU" sz="1100" spc="-1" strike="noStrike">
                <a:solidFill>
                  <a:srgbClr val="000000"/>
                </a:solidFill>
                <a:latin typeface="ALS Sector Regular"/>
                <a:ea typeface="DejaVu Sans"/>
              </a:rPr>
              <a:t>СНИЖЕНИЕ КОЛИЧЕСТВА МКДТП НА ДОРОЖНОЙ СЕТИ</a:t>
            </a:r>
            <a:endParaRPr b="0" lang="ru-RU" sz="1100" spc="-1" strike="noStrike">
              <a:latin typeface="Arial"/>
            </a:endParaRPr>
          </a:p>
        </p:txBody>
      </p:sp>
      <p:pic>
        <p:nvPicPr>
          <p:cNvPr id="117" name="Picture 2" descr=""/>
          <p:cNvPicPr/>
          <p:nvPr/>
        </p:nvPicPr>
        <p:blipFill>
          <a:blip r:embed="rId11"/>
          <a:stretch/>
        </p:blipFill>
        <p:spPr>
          <a:xfrm>
            <a:off x="3480840" y="5725080"/>
            <a:ext cx="470520" cy="470520"/>
          </a:xfrm>
          <a:prstGeom prst="rect">
            <a:avLst/>
          </a:prstGeom>
          <a:ln>
            <a:noFill/>
          </a:ln>
        </p:spPr>
      </p:pic>
      <p:sp>
        <p:nvSpPr>
          <p:cNvPr id="118" name="CustomShape 13"/>
          <p:cNvSpPr/>
          <p:nvPr/>
        </p:nvSpPr>
        <p:spPr>
          <a:xfrm>
            <a:off x="3971520" y="5700240"/>
            <a:ext cx="857520" cy="546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203864"/>
                </a:solidFill>
                <a:latin typeface="ALS Sector Regular"/>
                <a:ea typeface="DejaVu Sans"/>
              </a:rPr>
              <a:t>65,0%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200" spc="-1" strike="noStrike">
                <a:solidFill>
                  <a:srgbClr val="000000"/>
                </a:solidFill>
                <a:latin typeface="ALS Sector Regular"/>
                <a:ea typeface="DejaVu Sans"/>
              </a:rPr>
              <a:t>2019 г.</a:t>
            </a:r>
            <a:endParaRPr b="0" lang="ru-RU" sz="1200" spc="-1" strike="noStrike">
              <a:latin typeface="Arial"/>
            </a:endParaRPr>
          </a:p>
        </p:txBody>
      </p:sp>
      <p:sp>
        <p:nvSpPr>
          <p:cNvPr id="119" name="CustomShape 14"/>
          <p:cNvSpPr/>
          <p:nvPr/>
        </p:nvSpPr>
        <p:spPr>
          <a:xfrm>
            <a:off x="6068520" y="3489120"/>
            <a:ext cx="2236680" cy="592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ru-RU" sz="1100" spc="-1" strike="noStrike">
                <a:solidFill>
                  <a:srgbClr val="000000"/>
                </a:solidFill>
                <a:latin typeface="ALS Sector Regular"/>
                <a:ea typeface="DejaVu Sans"/>
              </a:rPr>
              <a:t>РАЗМЕЩЕНИЕ </a:t>
            </a:r>
            <a:r>
              <a:rPr b="1" lang="ru-RU" sz="1100" spc="-1" strike="noStrike">
                <a:solidFill>
                  <a:srgbClr val="2f5597"/>
                </a:solidFill>
                <a:latin typeface="ALS Sector Regular"/>
                <a:ea typeface="DejaVu Sans"/>
              </a:rPr>
              <a:t>3</a:t>
            </a:r>
            <a:r>
              <a:rPr b="0" lang="ru-RU" sz="1100" spc="-1" strike="noStrike">
                <a:solidFill>
                  <a:srgbClr val="000000"/>
                </a:solidFill>
                <a:latin typeface="ALS Sector Regular"/>
                <a:ea typeface="DejaVu Sans"/>
              </a:rPr>
              <a:t> АПВГК НА АВТОМОБИЛЬНЫХ ДОРОГАХ РЕГИОНАЛЬНОГО ЗНАЧЕНИЯ</a:t>
            </a:r>
            <a:endParaRPr b="0" lang="ru-RU" sz="1100" spc="-1" strike="noStrike">
              <a:latin typeface="Arial"/>
            </a:endParaRPr>
          </a:p>
        </p:txBody>
      </p:sp>
      <p:sp>
        <p:nvSpPr>
          <p:cNvPr id="120" name="CustomShape 15"/>
          <p:cNvSpPr/>
          <p:nvPr/>
        </p:nvSpPr>
        <p:spPr>
          <a:xfrm>
            <a:off x="6068520" y="4197960"/>
            <a:ext cx="2236680" cy="759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ru-RU" sz="1100" spc="-1" strike="noStrike">
                <a:solidFill>
                  <a:srgbClr val="000000"/>
                </a:solidFill>
                <a:latin typeface="ALS Sector Regular"/>
                <a:ea typeface="DejaVu Sans"/>
              </a:rPr>
              <a:t>УВЕЛИЧЕНИЕ КОЛИЧЕСТВА КАМЕР ФОТО-ВИДЕОФИКСАЦИИ НАРУШЕНИЙ ПДД</a:t>
            </a:r>
            <a:endParaRPr b="0" lang="ru-RU" sz="1100" spc="-1" strike="noStrike">
              <a:latin typeface="Arial"/>
            </a:endParaRPr>
          </a:p>
        </p:txBody>
      </p:sp>
      <p:pic>
        <p:nvPicPr>
          <p:cNvPr id="121" name="Picture 3" descr=""/>
          <p:cNvPicPr/>
          <p:nvPr/>
        </p:nvPicPr>
        <p:blipFill>
          <a:blip r:embed="rId12"/>
          <a:stretch/>
        </p:blipFill>
        <p:spPr>
          <a:xfrm>
            <a:off x="5278680" y="5256360"/>
            <a:ext cx="570960" cy="659520"/>
          </a:xfrm>
          <a:prstGeom prst="rect">
            <a:avLst/>
          </a:prstGeom>
          <a:ln>
            <a:noFill/>
          </a:ln>
        </p:spPr>
      </p:pic>
      <p:sp>
        <p:nvSpPr>
          <p:cNvPr id="122" name="CustomShape 16"/>
          <p:cNvSpPr/>
          <p:nvPr/>
        </p:nvSpPr>
        <p:spPr>
          <a:xfrm>
            <a:off x="6068520" y="5173920"/>
            <a:ext cx="2744640" cy="758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ru-RU" sz="1100" spc="-1" strike="noStrike">
                <a:solidFill>
                  <a:srgbClr val="2f5597"/>
                </a:solidFill>
                <a:latin typeface="ALS Sector Regular"/>
                <a:ea typeface="DejaVu Sans"/>
              </a:rPr>
              <a:t>10%</a:t>
            </a:r>
            <a:r>
              <a:rPr b="0" lang="ru-RU" sz="1100" spc="-1" strike="noStrike">
                <a:solidFill>
                  <a:srgbClr val="000000"/>
                </a:solidFill>
                <a:latin typeface="ALS Sector Regular"/>
                <a:ea typeface="DejaVu Sans"/>
              </a:rPr>
              <a:t> КОНТРАКТОВ С ПРИМЕНЕНИЕМ НОВЫХ ТЕХНОЛОГИЙ И МЕХАНИЗМОВ КОНТРАКТОВ ЖИЗНЕНОГО ЦИКЛА</a:t>
            </a:r>
            <a:endParaRPr b="0" lang="ru-RU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Line 1"/>
          <p:cNvSpPr/>
          <p:nvPr/>
        </p:nvSpPr>
        <p:spPr>
          <a:xfrm>
            <a:off x="487800" y="-354960"/>
            <a:ext cx="9115200" cy="360"/>
          </a:xfrm>
          <a:prstGeom prst="line">
            <a:avLst/>
          </a:prstGeom>
          <a:ln w="19080">
            <a:solidFill>
              <a:srgbClr val="5959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24" name="CustomShape 2"/>
          <p:cNvSpPr/>
          <p:nvPr/>
        </p:nvSpPr>
        <p:spPr>
          <a:xfrm>
            <a:off x="263880" y="536040"/>
            <a:ext cx="7347240" cy="638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4b97"/>
                </a:solidFill>
                <a:latin typeface="ALS Sector Bold"/>
                <a:ea typeface="DejaVu Sans"/>
              </a:rPr>
              <a:t>МИНИСТЕРСТВО ДОРОЖНОГО ХОЗЯЙСТВА И ТРАНСПОРТА ЧЕЛЯБИНСКОЙ ОБЛАСТИ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25" name="CustomShape 3"/>
          <p:cNvSpPr/>
          <p:nvPr/>
        </p:nvSpPr>
        <p:spPr>
          <a:xfrm>
            <a:off x="263880" y="1183680"/>
            <a:ext cx="5351760" cy="303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ALS Sector Regular"/>
                <a:ea typeface="DejaVu Sans"/>
              </a:rPr>
              <a:t>ВЗАИМОДЕЙСТВИЕ УЧАСТНИКОВ РЕГИОНАЛЬНОГО ПРОЕКТА 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126" name="Line 4"/>
          <p:cNvSpPr/>
          <p:nvPr/>
        </p:nvSpPr>
        <p:spPr>
          <a:xfrm>
            <a:off x="341640" y="1120680"/>
            <a:ext cx="9658800" cy="360"/>
          </a:xfrm>
          <a:prstGeom prst="line">
            <a:avLst/>
          </a:prstGeom>
          <a:ln w="12600">
            <a:solidFill>
              <a:srgbClr val="004b97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27" name="Рисунок 6" descr=""/>
          <p:cNvPicPr/>
          <p:nvPr/>
        </p:nvPicPr>
        <p:blipFill>
          <a:blip r:embed="rId1"/>
          <a:stretch/>
        </p:blipFill>
        <p:spPr>
          <a:xfrm>
            <a:off x="10105200" y="679680"/>
            <a:ext cx="1725840" cy="881280"/>
          </a:xfrm>
          <a:prstGeom prst="rect">
            <a:avLst/>
          </a:prstGeom>
          <a:ln>
            <a:noFill/>
          </a:ln>
        </p:spPr>
      </p:pic>
      <p:pic>
        <p:nvPicPr>
          <p:cNvPr id="128" name="Picture 5" descr=""/>
          <p:cNvPicPr/>
          <p:nvPr/>
        </p:nvPicPr>
        <p:blipFill>
          <a:blip r:embed="rId2"/>
          <a:stretch/>
        </p:blipFill>
        <p:spPr>
          <a:xfrm>
            <a:off x="487800" y="1739880"/>
            <a:ext cx="667080" cy="583560"/>
          </a:xfrm>
          <a:prstGeom prst="rect">
            <a:avLst/>
          </a:prstGeom>
          <a:ln>
            <a:noFill/>
          </a:ln>
        </p:spPr>
      </p:pic>
      <p:pic>
        <p:nvPicPr>
          <p:cNvPr id="129" name="Picture 6" descr=""/>
          <p:cNvPicPr/>
          <p:nvPr/>
        </p:nvPicPr>
        <p:blipFill>
          <a:blip r:embed="rId3"/>
          <a:stretch/>
        </p:blipFill>
        <p:spPr>
          <a:xfrm>
            <a:off x="7318440" y="5790960"/>
            <a:ext cx="586080" cy="577800"/>
          </a:xfrm>
          <a:prstGeom prst="rect">
            <a:avLst/>
          </a:prstGeom>
          <a:ln>
            <a:noFill/>
          </a:ln>
        </p:spPr>
      </p:pic>
      <p:pic>
        <p:nvPicPr>
          <p:cNvPr id="130" name="Picture 7" descr=""/>
          <p:cNvPicPr/>
          <p:nvPr/>
        </p:nvPicPr>
        <p:blipFill>
          <a:blip r:embed="rId4"/>
          <a:stretch/>
        </p:blipFill>
        <p:spPr>
          <a:xfrm>
            <a:off x="2502000" y="4573440"/>
            <a:ext cx="796680" cy="581040"/>
          </a:xfrm>
          <a:prstGeom prst="rect">
            <a:avLst/>
          </a:prstGeom>
          <a:ln>
            <a:noFill/>
          </a:ln>
        </p:spPr>
      </p:pic>
      <p:sp>
        <p:nvSpPr>
          <p:cNvPr id="131" name="CustomShape 5"/>
          <p:cNvSpPr/>
          <p:nvPr/>
        </p:nvSpPr>
        <p:spPr>
          <a:xfrm>
            <a:off x="1155600" y="1662840"/>
            <a:ext cx="4723560" cy="729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ALS Sector Regular"/>
                <a:ea typeface="DejaVu Sans"/>
              </a:rPr>
              <a:t>СФОРМИРОВАНА РАБОЧАЯ ГРУППА ПО РЕАЛИЗАЦИИ РЕГИОНАЛЬНОГО ПРОЕКТА</a:t>
            </a:r>
            <a:endParaRPr b="0" lang="ru-RU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ALS Sector Regular"/>
                <a:ea typeface="DejaVu Sans"/>
              </a:rPr>
              <a:t>ЕЖЕНЕДЕЛЬНЫЕ СОВЕЩАНИЯ 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132" name="CustomShape 6"/>
          <p:cNvSpPr/>
          <p:nvPr/>
        </p:nvSpPr>
        <p:spPr>
          <a:xfrm>
            <a:off x="7926480" y="5846040"/>
            <a:ext cx="3684600" cy="516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ALS Sector Regular"/>
                <a:ea typeface="DejaVu Sans"/>
              </a:rPr>
              <a:t>ОБЩЕСТВЕННОЕ ОБСУЖДЕНИЕ ПЛАНА МЕРОПРИЯТИЙ</a:t>
            </a:r>
            <a:endParaRPr b="0" lang="ru-RU" sz="1400" spc="-1" strike="noStrike">
              <a:latin typeface="Arial"/>
            </a:endParaRPr>
          </a:p>
        </p:txBody>
      </p:sp>
      <p:pic>
        <p:nvPicPr>
          <p:cNvPr id="133" name="Picture 2" descr=""/>
          <p:cNvPicPr/>
          <p:nvPr/>
        </p:nvPicPr>
        <p:blipFill>
          <a:blip r:embed="rId5"/>
          <a:stretch/>
        </p:blipFill>
        <p:spPr>
          <a:xfrm>
            <a:off x="3299400" y="2594520"/>
            <a:ext cx="637920" cy="533160"/>
          </a:xfrm>
          <a:prstGeom prst="rect">
            <a:avLst/>
          </a:prstGeom>
          <a:ln>
            <a:noFill/>
          </a:ln>
        </p:spPr>
      </p:pic>
      <p:sp>
        <p:nvSpPr>
          <p:cNvPr id="134" name="CustomShape 7"/>
          <p:cNvSpPr/>
          <p:nvPr/>
        </p:nvSpPr>
        <p:spPr>
          <a:xfrm>
            <a:off x="3937680" y="2707560"/>
            <a:ext cx="4723560" cy="303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ALS Sector Regular"/>
                <a:ea typeface="DejaVu Sans"/>
              </a:rPr>
              <a:t>СИСТЕМА ОПЕРАТИВНОГО УПРАВЛЕНИЯ «ЭТАЛОН»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135" name="CustomShape 8"/>
          <p:cNvSpPr/>
          <p:nvPr/>
        </p:nvSpPr>
        <p:spPr>
          <a:xfrm>
            <a:off x="1718640" y="3283560"/>
            <a:ext cx="3799440" cy="272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ru-RU" sz="1200" spc="-1" strike="noStrike">
                <a:solidFill>
                  <a:srgbClr val="000000"/>
                </a:solidFill>
                <a:latin typeface="ALS Sector Regular"/>
                <a:ea typeface="DejaVu Sans"/>
              </a:rPr>
              <a:t>ОПЕРАТИВНАЯ ОТЧЕТНОСТЬ ПО ПРОЕКТУ</a:t>
            </a:r>
            <a:endParaRPr b="0" lang="ru-RU" sz="1200" spc="-1" strike="noStrike">
              <a:latin typeface="Arial"/>
            </a:endParaRPr>
          </a:p>
        </p:txBody>
      </p:sp>
      <p:sp>
        <p:nvSpPr>
          <p:cNvPr id="136" name="CustomShape 9"/>
          <p:cNvSpPr/>
          <p:nvPr/>
        </p:nvSpPr>
        <p:spPr>
          <a:xfrm>
            <a:off x="1410120" y="3745440"/>
            <a:ext cx="4107960" cy="272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ru-RU" sz="1200" spc="-1" strike="noStrike">
                <a:solidFill>
                  <a:srgbClr val="000000"/>
                </a:solidFill>
                <a:latin typeface="ALS Sector Regular"/>
                <a:ea typeface="DejaVu Sans"/>
              </a:rPr>
              <a:t>ОНЛАЙН МОНИТОРИНГ ХОДА РЕАЛИЗАЦИИ ПРОЕКТА</a:t>
            </a:r>
            <a:endParaRPr b="0" lang="ru-RU" sz="1200" spc="-1" strike="noStrike">
              <a:latin typeface="Arial"/>
            </a:endParaRPr>
          </a:p>
        </p:txBody>
      </p:sp>
      <p:sp>
        <p:nvSpPr>
          <p:cNvPr id="137" name="CustomShape 10"/>
          <p:cNvSpPr/>
          <p:nvPr/>
        </p:nvSpPr>
        <p:spPr>
          <a:xfrm>
            <a:off x="6045120" y="3220200"/>
            <a:ext cx="5291640" cy="272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ru-RU" sz="1200" spc="-1" strike="noStrike">
                <a:solidFill>
                  <a:srgbClr val="000000"/>
                </a:solidFill>
                <a:latin typeface="ALS Sector Regular"/>
                <a:ea typeface="DejaVu Sans"/>
              </a:rPr>
              <a:t>ОПЕРАТИВНОЕ УПРАВЛЕНИЕ И УСТРАНЕНИЕ ИМЕЮЩИХСЯ ПРОБЛЕМ</a:t>
            </a:r>
            <a:endParaRPr b="0" lang="ru-RU" sz="1200" spc="-1" strike="noStrike">
              <a:latin typeface="Arial"/>
            </a:endParaRPr>
          </a:p>
        </p:txBody>
      </p:sp>
      <p:sp>
        <p:nvSpPr>
          <p:cNvPr id="138" name="CustomShape 11"/>
          <p:cNvSpPr/>
          <p:nvPr/>
        </p:nvSpPr>
        <p:spPr>
          <a:xfrm>
            <a:off x="6015960" y="3560760"/>
            <a:ext cx="5815080" cy="637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ru-RU" sz="1200" spc="-1" strike="noStrike">
                <a:solidFill>
                  <a:srgbClr val="000000"/>
                </a:solidFill>
                <a:latin typeface="ALS Sector Regular"/>
                <a:ea typeface="DejaVu Sans"/>
              </a:rPr>
              <a:t>ФОРМИРОВАНИЕ ЕДИНОГО ЦИФРОВОГО ПРОСТРАНСТВА ДЛЯ ВЗАИМОДЕЙСТВИЯ ВСЕХ УЧАСТНИКОВ ПРОЕКТА НА ФЕДЕРАЛЬНОМ, РЕГИОНАЛЬНОМ И МУНИЦИПАЛЬНОМ УРОВНЯХ</a:t>
            </a:r>
            <a:endParaRPr b="0" lang="ru-RU" sz="1200" spc="-1" strike="noStrike">
              <a:latin typeface="Arial"/>
            </a:endParaRPr>
          </a:p>
        </p:txBody>
      </p:sp>
      <p:pic>
        <p:nvPicPr>
          <p:cNvPr id="139" name="Picture 3" descr=""/>
          <p:cNvPicPr/>
          <p:nvPr/>
        </p:nvPicPr>
        <p:blipFill>
          <a:blip r:embed="rId6"/>
          <a:stretch/>
        </p:blipFill>
        <p:spPr>
          <a:xfrm>
            <a:off x="763560" y="4552920"/>
            <a:ext cx="596160" cy="621720"/>
          </a:xfrm>
          <a:prstGeom prst="rect">
            <a:avLst/>
          </a:prstGeom>
          <a:ln>
            <a:noFill/>
          </a:ln>
        </p:spPr>
      </p:pic>
      <p:sp>
        <p:nvSpPr>
          <p:cNvPr id="140" name="CustomShape 12"/>
          <p:cNvSpPr/>
          <p:nvPr/>
        </p:nvSpPr>
        <p:spPr>
          <a:xfrm>
            <a:off x="341640" y="5221800"/>
            <a:ext cx="1626120" cy="257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ru-RU" sz="1100" spc="-1" strike="noStrike">
                <a:solidFill>
                  <a:srgbClr val="000000"/>
                </a:solidFill>
                <a:latin typeface="ALS Sector Regular"/>
                <a:ea typeface="DejaVu Sans"/>
              </a:rPr>
              <a:t>ОСВЕЩЕНИЕ В СМИ</a:t>
            </a:r>
            <a:endParaRPr b="0" lang="ru-RU" sz="1100" spc="-1" strike="noStrike">
              <a:latin typeface="Arial"/>
            </a:endParaRPr>
          </a:p>
        </p:txBody>
      </p:sp>
      <p:sp>
        <p:nvSpPr>
          <p:cNvPr id="141" name="CustomShape 13"/>
          <p:cNvSpPr/>
          <p:nvPr/>
        </p:nvSpPr>
        <p:spPr>
          <a:xfrm>
            <a:off x="2120760" y="5221800"/>
            <a:ext cx="1626120" cy="257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ru-RU" sz="1100" spc="-1" strike="noStrike">
                <a:solidFill>
                  <a:srgbClr val="000000"/>
                </a:solidFill>
                <a:latin typeface="ALS Sector Regular"/>
                <a:ea typeface="DejaVu Sans"/>
              </a:rPr>
              <a:t>СОЦИАЛЬНЫЕ  СЕТИ</a:t>
            </a:r>
            <a:endParaRPr b="0" lang="ru-RU" sz="1100" spc="-1" strike="noStrike">
              <a:latin typeface="Arial"/>
            </a:endParaRPr>
          </a:p>
        </p:txBody>
      </p:sp>
      <p:pic>
        <p:nvPicPr>
          <p:cNvPr id="142" name="Picture 4" descr=""/>
          <p:cNvPicPr/>
          <p:nvPr/>
        </p:nvPicPr>
        <p:blipFill>
          <a:blip r:embed="rId7"/>
          <a:stretch/>
        </p:blipFill>
        <p:spPr>
          <a:xfrm>
            <a:off x="4293720" y="4618080"/>
            <a:ext cx="751320" cy="556560"/>
          </a:xfrm>
          <a:prstGeom prst="rect">
            <a:avLst/>
          </a:prstGeom>
          <a:ln>
            <a:noFill/>
          </a:ln>
        </p:spPr>
      </p:pic>
      <p:sp>
        <p:nvSpPr>
          <p:cNvPr id="143" name="CustomShape 14"/>
          <p:cNvSpPr/>
          <p:nvPr/>
        </p:nvSpPr>
        <p:spPr>
          <a:xfrm>
            <a:off x="3856320" y="5221800"/>
            <a:ext cx="1626120" cy="4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ru-RU" sz="1100" spc="-1" strike="noStrike">
                <a:solidFill>
                  <a:srgbClr val="000000"/>
                </a:solidFill>
                <a:latin typeface="ALS Sector Regular"/>
                <a:ea typeface="DejaVu Sans"/>
              </a:rPr>
              <a:t>ОБЩЕСТВЕННЫЕ ОРГАНИЗАЦИИ</a:t>
            </a:r>
            <a:endParaRPr b="0" lang="ru-RU" sz="1100" spc="-1" strike="noStrike">
              <a:latin typeface="Arial"/>
            </a:endParaRPr>
          </a:p>
        </p:txBody>
      </p:sp>
      <p:pic>
        <p:nvPicPr>
          <p:cNvPr id="144" name="Picture 5" descr=""/>
          <p:cNvPicPr/>
          <p:nvPr/>
        </p:nvPicPr>
        <p:blipFill>
          <a:blip r:embed="rId8"/>
          <a:stretch/>
        </p:blipFill>
        <p:spPr>
          <a:xfrm>
            <a:off x="5942520" y="4536720"/>
            <a:ext cx="633240" cy="637920"/>
          </a:xfrm>
          <a:prstGeom prst="rect">
            <a:avLst/>
          </a:prstGeom>
          <a:ln>
            <a:noFill/>
          </a:ln>
        </p:spPr>
      </p:pic>
      <p:sp>
        <p:nvSpPr>
          <p:cNvPr id="145" name="CustomShape 15"/>
          <p:cNvSpPr/>
          <p:nvPr/>
        </p:nvSpPr>
        <p:spPr>
          <a:xfrm>
            <a:off x="5486760" y="5221800"/>
            <a:ext cx="1626120" cy="257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ru-RU" sz="1100" spc="-1" strike="noStrike">
                <a:solidFill>
                  <a:srgbClr val="000000"/>
                </a:solidFill>
                <a:latin typeface="ALS Sector Regular"/>
                <a:ea typeface="DejaVu Sans"/>
              </a:rPr>
              <a:t>«ГОРЯЧАЯ ЛИНИЯ»</a:t>
            </a:r>
            <a:endParaRPr b="0" lang="ru-RU" sz="1100" spc="-1" strike="noStrike">
              <a:latin typeface="Arial"/>
            </a:endParaRPr>
          </a:p>
        </p:txBody>
      </p:sp>
      <p:pic>
        <p:nvPicPr>
          <p:cNvPr id="146" name="Picture 6" descr=""/>
          <p:cNvPicPr/>
          <p:nvPr/>
        </p:nvPicPr>
        <p:blipFill>
          <a:blip r:embed="rId9"/>
          <a:stretch/>
        </p:blipFill>
        <p:spPr>
          <a:xfrm>
            <a:off x="7461360" y="4571640"/>
            <a:ext cx="729360" cy="582480"/>
          </a:xfrm>
          <a:prstGeom prst="rect">
            <a:avLst/>
          </a:prstGeom>
          <a:ln>
            <a:noFill/>
          </a:ln>
        </p:spPr>
      </p:pic>
      <p:sp>
        <p:nvSpPr>
          <p:cNvPr id="147" name="CustomShape 16"/>
          <p:cNvSpPr/>
          <p:nvPr/>
        </p:nvSpPr>
        <p:spPr>
          <a:xfrm>
            <a:off x="7012800" y="5221800"/>
            <a:ext cx="1626120" cy="257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ru-RU" sz="1100" spc="-1" strike="noStrike">
                <a:solidFill>
                  <a:srgbClr val="000000"/>
                </a:solidFill>
                <a:latin typeface="ALS Sector Regular"/>
                <a:ea typeface="DejaVu Sans"/>
              </a:rPr>
              <a:t>ФИРМЕННЫЙ СТИЛЬ</a:t>
            </a:r>
            <a:endParaRPr b="0" lang="ru-RU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1" dur="indefinite" restart="never" nodeType="tmRoot">
          <p:childTnLst>
            <p:seq>
              <p:cTn id="1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5570</TotalTime>
  <Application>LibreOffice/6.1.0.3$Windows_X86_64 LibreOffice_project/efb621ed25068d70781dc026f7e9c5187a4decd1</Application>
  <Words>382</Words>
  <Paragraphs>137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2018-11-27T09:04:21Z</dcterms:created>
  <dc:creator>user</dc:creator>
  <dc:description/>
  <dc:language>ru-RU</dc:language>
  <cp:lastModifiedBy/>
  <cp:lastPrinted>2019-04-22T14:13:35Z</cp:lastPrinted>
  <dcterms:modified xsi:type="dcterms:W3CDTF">2019-04-22T14:14:57Z</dcterms:modified>
  <cp:revision>424</cp:revision>
  <dc:subject/>
  <dc:title>Презентация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Произвольный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6</vt:i4>
  </property>
</Properties>
</file>