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8" r:id="rId2"/>
    <p:sldId id="327" r:id="rId3"/>
    <p:sldId id="325" r:id="rId4"/>
    <p:sldId id="330" r:id="rId5"/>
    <p:sldId id="328" r:id="rId6"/>
    <p:sldId id="326" r:id="rId7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5677" userDrawn="1">
          <p15:clr>
            <a:srgbClr val="A4A3A4"/>
          </p15:clr>
        </p15:guide>
        <p15:guide id="3" userDrawn="1">
          <p15:clr>
            <a:srgbClr val="A4A3A4"/>
          </p15:clr>
        </p15:guide>
        <p15:guide id="6" orient="horz" pos="686" userDrawn="1">
          <p15:clr>
            <a:srgbClr val="A4A3A4"/>
          </p15:clr>
        </p15:guide>
        <p15:guide id="19" orient="horz" pos="1185" userDrawn="1">
          <p15:clr>
            <a:srgbClr val="A4A3A4"/>
          </p15:clr>
        </p15:guide>
        <p15:guide id="20" orient="horz" pos="1344" userDrawn="1">
          <p15:clr>
            <a:srgbClr val="A4A3A4"/>
          </p15:clr>
        </p15:guide>
        <p15:guide id="21" orient="horz" pos="2591" userDrawn="1">
          <p15:clr>
            <a:srgbClr val="A4A3A4"/>
          </p15:clr>
        </p15:guide>
        <p15:guide id="22" pos="4203" userDrawn="1">
          <p15:clr>
            <a:srgbClr val="A4A3A4"/>
          </p15:clr>
        </p15:guide>
        <p15:guide id="23" orient="horz" pos="890" userDrawn="1">
          <p15:clr>
            <a:srgbClr val="A4A3A4"/>
          </p15:clr>
        </p15:guide>
        <p15:guide id="24" pos="6289" userDrawn="1">
          <p15:clr>
            <a:srgbClr val="A4A3A4"/>
          </p15:clr>
        </p15:guide>
        <p15:guide id="25" pos="2593" userDrawn="1">
          <p15:clr>
            <a:srgbClr val="A4A3A4"/>
          </p15:clr>
        </p15:guide>
        <p15:guide id="26" pos="1028" userDrawn="1">
          <p15:clr>
            <a:srgbClr val="A4A3A4"/>
          </p15:clr>
        </p15:guide>
        <p15:guide id="27" orient="horz" pos="19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002060"/>
    <a:srgbClr val="E2E2E2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780" autoAdjust="0"/>
  </p:normalViewPr>
  <p:slideViewPr>
    <p:cSldViewPr snapToGrid="0">
      <p:cViewPr varScale="1">
        <p:scale>
          <a:sx n="112" d="100"/>
          <a:sy n="112" d="100"/>
        </p:scale>
        <p:origin x="492" y="78"/>
      </p:cViewPr>
      <p:guideLst>
        <p:guide pos="5677"/>
        <p:guide/>
        <p:guide orient="horz" pos="686"/>
        <p:guide orient="horz" pos="1185"/>
        <p:guide orient="horz" pos="1344"/>
        <p:guide orient="horz" pos="2591"/>
        <p:guide pos="4203"/>
        <p:guide orient="horz" pos="890"/>
        <p:guide pos="6289"/>
        <p:guide pos="2593"/>
        <p:guide pos="1028"/>
        <p:guide orient="horz" pos="19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9200" cy="79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72510-E6C1-4CC7-A467-BB5E29E25166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CEB3D-8075-4F89-9180-FB7537312D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690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142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129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196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413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195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772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613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674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908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207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EFBBC-4150-4078-B9A9-3FD744A6A056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32AE1-294E-4478-8015-5D6E6B3AC3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980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678904" y="6295636"/>
            <a:ext cx="1143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2019 год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pic>
        <p:nvPicPr>
          <p:cNvPr id="7" name="Shape 5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87969" y="402472"/>
            <a:ext cx="723028" cy="93847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bject 2"/>
          <p:cNvSpPr/>
          <p:nvPr/>
        </p:nvSpPr>
        <p:spPr>
          <a:xfrm>
            <a:off x="7783033" y="0"/>
            <a:ext cx="4408967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Группа 13"/>
          <p:cNvGrpSpPr/>
          <p:nvPr/>
        </p:nvGrpSpPr>
        <p:grpSpPr>
          <a:xfrm>
            <a:off x="-518457" y="3303242"/>
            <a:ext cx="10309886" cy="1799051"/>
            <a:chOff x="-540533" y="3652388"/>
            <a:chExt cx="9903539" cy="1096791"/>
          </a:xfrm>
        </p:grpSpPr>
        <p:sp>
          <p:nvSpPr>
            <p:cNvPr id="15" name="object 3"/>
            <p:cNvSpPr txBox="1"/>
            <p:nvPr/>
          </p:nvSpPr>
          <p:spPr>
            <a:xfrm>
              <a:off x="227348" y="3652388"/>
              <a:ext cx="9135658" cy="611375"/>
            </a:xfrm>
            <a:prstGeom prst="rect">
              <a:avLst/>
            </a:prstGeom>
          </p:spPr>
          <p:txBody>
            <a:bodyPr vert="horz" wrap="square" lIns="0" tIns="63491" rIns="0" bIns="0" rtlCol="0">
              <a:spAutoFit/>
            </a:bodyPr>
            <a:lstStyle/>
            <a:p>
              <a:pPr marR="5078" lvl="0" defTabSz="914400" eaLnBrk="1" fontAlgn="auto" latinLnBrk="0" hangingPunct="1"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3600" kern="0" dirty="0" smtClean="0">
                  <a:solidFill>
                    <a:srgbClr val="C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НАЦИОНАЛЬНЫЙ ПРОЕКТ «Экология»</a:t>
              </a:r>
            </a:p>
            <a:p>
              <a:pPr marR="5078" lvl="0" defTabSz="914400" eaLnBrk="1" fontAlgn="auto" latinLnBrk="0" hangingPunct="1"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2500" kern="0" dirty="0" smtClean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РЕГИОНАЛЬНЫЙ ПРОЕКТ «Сохранение лесов»</a:t>
              </a: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246332" y="4309479"/>
              <a:ext cx="8379270" cy="9888"/>
            </a:xfrm>
            <a:prstGeom prst="line">
              <a:avLst/>
            </a:prstGeom>
            <a:noFill/>
            <a:ln w="19050" cap="flat" cmpd="sng" algn="ctr">
              <a:solidFill>
                <a:srgbClr val="595959"/>
              </a:solidFill>
              <a:prstDash val="solid"/>
            </a:ln>
            <a:effectLst/>
          </p:spPr>
        </p:cxnSp>
        <p:sp>
          <p:nvSpPr>
            <p:cNvPr id="17" name="object 3"/>
            <p:cNvSpPr txBox="1"/>
            <p:nvPr/>
          </p:nvSpPr>
          <p:spPr>
            <a:xfrm>
              <a:off x="-540533" y="4372349"/>
              <a:ext cx="9442454" cy="376830"/>
            </a:xfrm>
            <a:prstGeom prst="rect">
              <a:avLst/>
            </a:prstGeom>
          </p:spPr>
          <p:txBody>
            <a:bodyPr vert="horz" wrap="square" lIns="0" tIns="63491" rIns="0" bIns="0" rtlCol="0">
              <a:spAutoFit/>
            </a:bodyPr>
            <a:lstStyle/>
            <a:p>
              <a:pPr marR="5078" lvl="0" algn="r">
                <a:defRPr/>
              </a:pPr>
              <a:r>
                <a:rPr lang="ru-RU" kern="0" spc="-20" dirty="0" smtClean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ДОКЛАДЧИК ЛАВРОВ СЕРГЕЙ АНАТОЛЬЕВИЧ</a:t>
              </a:r>
            </a:p>
            <a:p>
              <a:pPr marR="5078" lvl="0" algn="r">
                <a:defRPr/>
              </a:pPr>
              <a:r>
                <a:rPr lang="ru-RU" kern="0" spc="-20" dirty="0" smtClean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 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379342" y="566648"/>
            <a:ext cx="625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Calibri Light" panose="020F0302020204030204" pitchFamily="34" charset="0"/>
                <a:cs typeface="Calibri Light" panose="020F0302020204030204" pitchFamily="34" charset="0"/>
              </a:rPr>
              <a:t>ГЛАВНОЕ УПРАВЛЕНИЕ ЛЕСАМИ ЧЕЛЯБИНСКОЙ ОБЛАСТИ</a:t>
            </a:r>
            <a:endParaRPr lang="ru-RU" sz="1800" dirty="0" smtClean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29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962762" y="2133600"/>
            <a:ext cx="1078822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Цель проекта</a:t>
            </a:r>
            <a:r>
              <a:rPr lang="ru-RU" sz="2400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 </a:t>
            </a:r>
            <a:r>
              <a:rPr lang="ru-RU" sz="2400" kern="0" dirty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- </a:t>
            </a:r>
            <a:r>
              <a:rPr lang="ru-RU" sz="24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Обеспечение баланса выбытия и воспроизводства лесов в соотношении 100 % к 2024 году.</a:t>
            </a:r>
          </a:p>
          <a:p>
            <a:pPr algn="just"/>
            <a:endParaRPr lang="ru-RU" sz="2000" kern="0" dirty="0">
              <a:solidFill>
                <a:srgbClr val="C00000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962762" y="4113213"/>
            <a:ext cx="107882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Основная задача и результат</a:t>
            </a:r>
            <a:r>
              <a:rPr lang="ru-RU" sz="2400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 </a:t>
            </a:r>
            <a:r>
              <a:rPr lang="ru-RU" sz="2400" kern="0" dirty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- Сохранение лесов, в том числе на основе их воспроизводства на всех участках вырубленных и погибших лесных насаждений</a:t>
            </a:r>
          </a:p>
          <a:p>
            <a:pPr algn="just"/>
            <a:r>
              <a:rPr lang="ru-RU" sz="2400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 </a:t>
            </a:r>
            <a:endParaRPr lang="ru-RU" sz="2000" kern="0" dirty="0">
              <a:solidFill>
                <a:srgbClr val="C00000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8028" y="233346"/>
            <a:ext cx="12336950" cy="15439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ГЛАВНОЕ УПРАВЛЕНИЕ ЛЕСАМИ ЧЕЛЯБИНСКОЙ ОБЛАСТИ </a:t>
            </a:r>
            <a:endParaRPr lang="ru-RU" sz="24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ru-RU" sz="1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ЦЕЛИ, ЗАДАЧИ РЕГИОНАЛЬНОГО ПРОЕКТА </a:t>
            </a:r>
            <a:r>
              <a:rPr lang="ru-RU" sz="1400" b="1" dirty="0" smtClean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«Сохранение лесов»</a:t>
            </a:r>
          </a:p>
        </p:txBody>
      </p:sp>
    </p:spTree>
    <p:extLst>
      <p:ext uri="{BB962C8B-B14F-4D97-AF65-F5344CB8AC3E}">
        <p14:creationId xmlns:p14="http://schemas.microsoft.com/office/powerpoint/2010/main" val="125139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62" name="Rectangle 1"/>
          <p:cNvSpPr>
            <a:spLocks noChangeArrowheads="1"/>
          </p:cNvSpPr>
          <p:nvPr/>
        </p:nvSpPr>
        <p:spPr bwMode="auto">
          <a:xfrm>
            <a:off x="837855" y="1342469"/>
            <a:ext cx="224618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6000" b="1" dirty="0" smtClean="0">
                <a:latin typeface="+mj-lt"/>
                <a:ea typeface="MS Mincho" pitchFamily="49" charset="-128"/>
                <a:cs typeface="Times New Roman" pitchFamily="18" charset="0"/>
              </a:rPr>
              <a:t>«</a:t>
            </a:r>
            <a:r>
              <a:rPr lang="en-US" sz="6000" b="1" dirty="0" smtClean="0">
                <a:latin typeface="+mj-lt"/>
                <a:ea typeface="MS Mincho" pitchFamily="49" charset="-128"/>
                <a:cs typeface="Times New Roman" pitchFamily="18" charset="0"/>
              </a:rPr>
              <a:t>N</a:t>
            </a:r>
            <a:r>
              <a:rPr lang="ru-RU" sz="6000" b="1" dirty="0" smtClean="0">
                <a:latin typeface="+mj-lt"/>
                <a:ea typeface="MS Mincho" pitchFamily="49" charset="-128"/>
                <a:cs typeface="Times New Roman" pitchFamily="18" charset="0"/>
              </a:rPr>
              <a:t>» </a:t>
            </a:r>
          </a:p>
        </p:txBody>
      </p:sp>
      <p:sp>
        <p:nvSpPr>
          <p:cNvPr id="63" name="Freeform 71"/>
          <p:cNvSpPr>
            <a:spLocks/>
          </p:cNvSpPr>
          <p:nvPr/>
        </p:nvSpPr>
        <p:spPr bwMode="auto">
          <a:xfrm flipH="1">
            <a:off x="1117476" y="1089025"/>
            <a:ext cx="1686940" cy="1675643"/>
          </a:xfrm>
          <a:custGeom>
            <a:avLst/>
            <a:gdLst/>
            <a:ahLst/>
            <a:cxnLst>
              <a:cxn ang="0">
                <a:pos x="172" y="343"/>
              </a:cxn>
              <a:cxn ang="0">
                <a:pos x="0" y="172"/>
              </a:cxn>
              <a:cxn ang="0">
                <a:pos x="172" y="0"/>
              </a:cxn>
              <a:cxn ang="0">
                <a:pos x="172" y="29"/>
              </a:cxn>
              <a:cxn ang="0">
                <a:pos x="30" y="172"/>
              </a:cxn>
              <a:cxn ang="0">
                <a:pos x="172" y="314"/>
              </a:cxn>
              <a:cxn ang="0">
                <a:pos x="314" y="172"/>
              </a:cxn>
              <a:cxn ang="0">
                <a:pos x="343" y="172"/>
              </a:cxn>
              <a:cxn ang="0">
                <a:pos x="172" y="343"/>
              </a:cxn>
            </a:cxnLst>
            <a:rect l="0" t="0" r="r" b="b"/>
            <a:pathLst>
              <a:path w="343" h="343">
                <a:moveTo>
                  <a:pt x="172" y="343"/>
                </a:moveTo>
                <a:cubicBezTo>
                  <a:pt x="77" y="343"/>
                  <a:pt x="0" y="266"/>
                  <a:pt x="0" y="172"/>
                </a:cubicBezTo>
                <a:cubicBezTo>
                  <a:pt x="0" y="77"/>
                  <a:pt x="77" y="0"/>
                  <a:pt x="172" y="0"/>
                </a:cubicBezTo>
                <a:cubicBezTo>
                  <a:pt x="172" y="29"/>
                  <a:pt x="172" y="29"/>
                  <a:pt x="172" y="29"/>
                </a:cubicBezTo>
                <a:cubicBezTo>
                  <a:pt x="93" y="29"/>
                  <a:pt x="30" y="93"/>
                  <a:pt x="30" y="172"/>
                </a:cubicBezTo>
                <a:cubicBezTo>
                  <a:pt x="30" y="250"/>
                  <a:pt x="93" y="314"/>
                  <a:pt x="172" y="314"/>
                </a:cubicBezTo>
                <a:cubicBezTo>
                  <a:pt x="250" y="314"/>
                  <a:pt x="314" y="250"/>
                  <a:pt x="31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43" y="266"/>
                  <a:pt x="266" y="343"/>
                  <a:pt x="172" y="343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3208421" y="1342469"/>
            <a:ext cx="87302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«</a:t>
            </a:r>
            <a:r>
              <a:rPr lang="ru-RU" sz="22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Безденежное» соглашение </a:t>
            </a:r>
            <a:r>
              <a:rPr lang="ru-RU" sz="22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с </a:t>
            </a:r>
            <a:r>
              <a:rPr lang="ru-RU" sz="22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Рослесхозом о реализации регионального проекта «Сохранение лесов» на территории Челябинской области от 7 февраля 2019 г. № </a:t>
            </a:r>
            <a:r>
              <a:rPr lang="ru-RU" sz="22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053-2019-GА0074-1.</a:t>
            </a:r>
          </a:p>
          <a:p>
            <a:pPr algn="just"/>
            <a:r>
              <a:rPr lang="ru-RU" sz="22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	</a:t>
            </a:r>
            <a:endParaRPr lang="ru-RU" sz="22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084037" y="3321755"/>
            <a:ext cx="88546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«Денежное» </a:t>
            </a:r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соглашение </a:t>
            </a:r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отсутствует. </a:t>
            </a:r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Средства субъекту передаются в форме межбюджетного трансферта из федерального бюджета бюджету субъекта Российской Федерации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ГЛАВНОЕ УПРАВЛЕНИЕ ЛЕСАМИ ЧЕЛЯБИНСКОЙ ОБЛАСТИ</a:t>
            </a:r>
          </a:p>
          <a:p>
            <a:pPr>
              <a:lnSpc>
                <a:spcPct val="80000"/>
              </a:lnSpc>
            </a:pPr>
            <a:r>
              <a:rPr lang="ru-RU" sz="1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СОГЛАШЕНИЯ </a:t>
            </a:r>
            <a:r>
              <a:rPr lang="ru-RU" sz="1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В РАМКАХ РЕГИОНАЛЬНОГО </a:t>
            </a:r>
            <a:r>
              <a:rPr lang="ru-RU" sz="1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ПРОЕКТА </a:t>
            </a:r>
            <a:r>
              <a:rPr lang="ru-RU" sz="1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« Сохранение лесов»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84037" y="4916844"/>
            <a:ext cx="88546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на общую </a:t>
            </a:r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сумму </a:t>
            </a:r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125,9 </a:t>
            </a:r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млн. </a:t>
            </a:r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рублей, в </a:t>
            </a:r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том числе за </a:t>
            </a:r>
            <a:r>
              <a:rPr lang="ru-RU" sz="2400" kern="0" dirty="0" err="1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счет</a:t>
            </a:r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 средств субвенций из федерального бюджета 119,3 млн. руб., областного бюджета </a:t>
            </a:r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(ассигнования открыты в апреле 2019 г.) 6,6 </a:t>
            </a:r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млн</a:t>
            </a:r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. рублей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837855" y="3210565"/>
            <a:ext cx="224618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6000" b="1" dirty="0" smtClean="0">
                <a:latin typeface="+mj-lt"/>
                <a:ea typeface="MS Mincho" pitchFamily="49" charset="-128"/>
                <a:cs typeface="Times New Roman" pitchFamily="18" charset="0"/>
              </a:rPr>
              <a:t>«</a:t>
            </a:r>
            <a:r>
              <a:rPr lang="en-US" sz="6000" b="1" dirty="0" smtClean="0">
                <a:latin typeface="+mj-lt"/>
                <a:ea typeface="MS Mincho" pitchFamily="49" charset="-128"/>
                <a:cs typeface="Times New Roman" pitchFamily="18" charset="0"/>
              </a:rPr>
              <a:t>N</a:t>
            </a:r>
            <a:r>
              <a:rPr lang="ru-RU" sz="6000" b="1" dirty="0" smtClean="0">
                <a:latin typeface="+mj-lt"/>
                <a:ea typeface="MS Mincho" pitchFamily="49" charset="-128"/>
                <a:cs typeface="Times New Roman" pitchFamily="18" charset="0"/>
              </a:rPr>
              <a:t>» </a:t>
            </a:r>
          </a:p>
        </p:txBody>
      </p:sp>
      <p:sp>
        <p:nvSpPr>
          <p:cNvPr id="23" name="Freeform 71"/>
          <p:cNvSpPr>
            <a:spLocks/>
          </p:cNvSpPr>
          <p:nvPr/>
        </p:nvSpPr>
        <p:spPr bwMode="auto">
          <a:xfrm flipH="1">
            <a:off x="1117476" y="2957121"/>
            <a:ext cx="1686940" cy="1675643"/>
          </a:xfrm>
          <a:custGeom>
            <a:avLst/>
            <a:gdLst/>
            <a:ahLst/>
            <a:cxnLst>
              <a:cxn ang="0">
                <a:pos x="172" y="343"/>
              </a:cxn>
              <a:cxn ang="0">
                <a:pos x="0" y="172"/>
              </a:cxn>
              <a:cxn ang="0">
                <a:pos x="172" y="0"/>
              </a:cxn>
              <a:cxn ang="0">
                <a:pos x="172" y="29"/>
              </a:cxn>
              <a:cxn ang="0">
                <a:pos x="30" y="172"/>
              </a:cxn>
              <a:cxn ang="0">
                <a:pos x="172" y="314"/>
              </a:cxn>
              <a:cxn ang="0">
                <a:pos x="314" y="172"/>
              </a:cxn>
              <a:cxn ang="0">
                <a:pos x="343" y="172"/>
              </a:cxn>
              <a:cxn ang="0">
                <a:pos x="172" y="343"/>
              </a:cxn>
            </a:cxnLst>
            <a:rect l="0" t="0" r="r" b="b"/>
            <a:pathLst>
              <a:path w="343" h="343">
                <a:moveTo>
                  <a:pt x="172" y="343"/>
                </a:moveTo>
                <a:cubicBezTo>
                  <a:pt x="77" y="343"/>
                  <a:pt x="0" y="266"/>
                  <a:pt x="0" y="172"/>
                </a:cubicBezTo>
                <a:cubicBezTo>
                  <a:pt x="0" y="77"/>
                  <a:pt x="77" y="0"/>
                  <a:pt x="172" y="0"/>
                </a:cubicBezTo>
                <a:cubicBezTo>
                  <a:pt x="172" y="29"/>
                  <a:pt x="172" y="29"/>
                  <a:pt x="172" y="29"/>
                </a:cubicBezTo>
                <a:cubicBezTo>
                  <a:pt x="93" y="29"/>
                  <a:pt x="30" y="93"/>
                  <a:pt x="30" y="172"/>
                </a:cubicBezTo>
                <a:cubicBezTo>
                  <a:pt x="30" y="250"/>
                  <a:pt x="93" y="314"/>
                  <a:pt x="172" y="314"/>
                </a:cubicBezTo>
                <a:cubicBezTo>
                  <a:pt x="250" y="314"/>
                  <a:pt x="314" y="250"/>
                  <a:pt x="31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43" y="266"/>
                  <a:pt x="266" y="343"/>
                  <a:pt x="172" y="343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837855" y="5139652"/>
            <a:ext cx="224618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6000" b="1" dirty="0" smtClean="0">
                <a:latin typeface="+mj-lt"/>
                <a:ea typeface="MS Mincho" pitchFamily="49" charset="-128"/>
                <a:cs typeface="Times New Roman" pitchFamily="18" charset="0"/>
              </a:rPr>
              <a:t>«</a:t>
            </a:r>
            <a:r>
              <a:rPr lang="en-US" sz="6000" b="1" dirty="0" smtClean="0">
                <a:latin typeface="+mj-lt"/>
                <a:ea typeface="MS Mincho" pitchFamily="49" charset="-128"/>
                <a:cs typeface="Times New Roman" pitchFamily="18" charset="0"/>
              </a:rPr>
              <a:t>N</a:t>
            </a:r>
            <a:r>
              <a:rPr lang="ru-RU" sz="6000" b="1" dirty="0" smtClean="0">
                <a:latin typeface="+mj-lt"/>
                <a:ea typeface="MS Mincho" pitchFamily="49" charset="-128"/>
                <a:cs typeface="Times New Roman" pitchFamily="18" charset="0"/>
              </a:rPr>
              <a:t>» </a:t>
            </a:r>
          </a:p>
        </p:txBody>
      </p:sp>
      <p:sp>
        <p:nvSpPr>
          <p:cNvPr id="27" name="Freeform 71"/>
          <p:cNvSpPr>
            <a:spLocks/>
          </p:cNvSpPr>
          <p:nvPr/>
        </p:nvSpPr>
        <p:spPr bwMode="auto">
          <a:xfrm flipH="1">
            <a:off x="1117476" y="4886208"/>
            <a:ext cx="1686940" cy="1675643"/>
          </a:xfrm>
          <a:custGeom>
            <a:avLst/>
            <a:gdLst/>
            <a:ahLst/>
            <a:cxnLst>
              <a:cxn ang="0">
                <a:pos x="172" y="343"/>
              </a:cxn>
              <a:cxn ang="0">
                <a:pos x="0" y="172"/>
              </a:cxn>
              <a:cxn ang="0">
                <a:pos x="172" y="0"/>
              </a:cxn>
              <a:cxn ang="0">
                <a:pos x="172" y="29"/>
              </a:cxn>
              <a:cxn ang="0">
                <a:pos x="30" y="172"/>
              </a:cxn>
              <a:cxn ang="0">
                <a:pos x="172" y="314"/>
              </a:cxn>
              <a:cxn ang="0">
                <a:pos x="314" y="172"/>
              </a:cxn>
              <a:cxn ang="0">
                <a:pos x="343" y="172"/>
              </a:cxn>
              <a:cxn ang="0">
                <a:pos x="172" y="343"/>
              </a:cxn>
            </a:cxnLst>
            <a:rect l="0" t="0" r="r" b="b"/>
            <a:pathLst>
              <a:path w="343" h="343">
                <a:moveTo>
                  <a:pt x="172" y="343"/>
                </a:moveTo>
                <a:cubicBezTo>
                  <a:pt x="77" y="343"/>
                  <a:pt x="0" y="266"/>
                  <a:pt x="0" y="172"/>
                </a:cubicBezTo>
                <a:cubicBezTo>
                  <a:pt x="0" y="77"/>
                  <a:pt x="77" y="0"/>
                  <a:pt x="172" y="0"/>
                </a:cubicBezTo>
                <a:cubicBezTo>
                  <a:pt x="172" y="29"/>
                  <a:pt x="172" y="29"/>
                  <a:pt x="172" y="29"/>
                </a:cubicBezTo>
                <a:cubicBezTo>
                  <a:pt x="93" y="29"/>
                  <a:pt x="30" y="93"/>
                  <a:pt x="30" y="172"/>
                </a:cubicBezTo>
                <a:cubicBezTo>
                  <a:pt x="30" y="250"/>
                  <a:pt x="93" y="314"/>
                  <a:pt x="172" y="314"/>
                </a:cubicBezTo>
                <a:cubicBezTo>
                  <a:pt x="250" y="314"/>
                  <a:pt x="314" y="250"/>
                  <a:pt x="31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43" y="266"/>
                  <a:pt x="266" y="343"/>
                  <a:pt x="172" y="343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97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8028" y="176463"/>
            <a:ext cx="12336950" cy="6695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ГЛАВНОЕ УПРАВЛЕНИЕ ЛЕСАМИ ЧЕЛЯБИНСКОЙ ОБЛАСТИ </a:t>
            </a:r>
            <a:endParaRPr lang="ru-RU" sz="24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ru-RU" sz="1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ПОКАЗАТЕЛИ И РЕЗУЛЬТАТЫ </a:t>
            </a:r>
            <a:r>
              <a:rPr lang="ru-RU" sz="1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РЕГИОНАЛЬНОГО ПРОЕКТА «Сохранение лесов»</a:t>
            </a:r>
          </a:p>
          <a:p>
            <a:pPr>
              <a:lnSpc>
                <a:spcPct val="80000"/>
              </a:lnSpc>
            </a:pPr>
            <a:endParaRPr lang="ru-RU" sz="14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7912010"/>
              </p:ext>
            </p:extLst>
          </p:nvPr>
        </p:nvGraphicFramePr>
        <p:xfrm>
          <a:off x="224589" y="753977"/>
          <a:ext cx="11758864" cy="55581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2244"/>
                <a:gridCol w="3781364"/>
                <a:gridCol w="1456098"/>
                <a:gridCol w="1056974"/>
                <a:gridCol w="1579161"/>
                <a:gridCol w="3413023"/>
              </a:tblGrid>
              <a:tr h="10536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68" marR="39468" marT="0" marB="0" anchor="ctr"/>
                </a:tc>
                <a:tc>
                  <a:txBody>
                    <a:bodyPr/>
                    <a:lstStyle/>
                    <a:p>
                      <a:pPr indent="304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целей и показателей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68" marR="394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 (по ОКЕИ)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68" marR="394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Плановое значение на конец 2019 года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68" marR="394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достижения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68" marR="39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68" marR="39468" marT="0" marB="0" anchor="ctr"/>
                </a:tc>
              </a:tr>
              <a:tr h="1204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68" marR="394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Основной. Отношение площади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лесовосстановления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лесоразведения к площади вырубленных и погибших лесных насаждений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68" marR="39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68" marR="39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68" marR="39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68" marR="39468" marT="0" marB="0" anchor="ctr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Характеризует соотношение площади 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лесовосстановления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2019 год (2,7 тыс. га) к площади сплошных рубок лесных насаждений на землях лесного фонда и погибших лесных насаждений в 2019 году (5,1 тыс. га).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68" marR="39468" marT="0" marB="0" anchor="ctr"/>
                </a:tc>
              </a:tr>
              <a:tr h="60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68" marR="394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Дополнительный. Площадь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лесовосстановления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лесоразведения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68" marR="39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га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68" marR="39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68" marR="39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68" marR="3946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искусственного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лесовосстановления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1,98 т. 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 (в </a:t>
                      </a:r>
                      <a:r>
                        <a:rPr lang="ru-RU" sz="105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по ГЗ 1,55 </a:t>
                      </a:r>
                      <a:r>
                        <a:rPr lang="ru-RU" sz="105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т.га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 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естественного 0,72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т.га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68" marR="39468" marT="0" marB="0" anchor="ctr"/>
                </a:tc>
              </a:tr>
              <a:tr h="9031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68" marR="394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Дополнительный. Количество выращенного посадочного материала лесных растений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68" marR="39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 шт.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68" marR="39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68" marR="39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68" marR="3946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счет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внебюджетных источников и средств арендаторов.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68" marR="39468" marT="0" marB="0" anchor="ctr"/>
                </a:tc>
              </a:tr>
              <a:tr h="11931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68" marR="394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Дополнительный. Запас семян лесных растений для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лесовосстановления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68" marR="39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68" marR="39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68" marR="39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68" marR="3946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целях пополнения страхового фонда семян и дальнейшего посева в лесных питомниках) в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объеме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-920 кг, из них лесных семян хвойных пород -620 кг, в том числе с улучшенными наследственным свойствами  в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объеме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-22,6 кг.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68" marR="39468" marT="0" marB="0" anchor="ctr"/>
                </a:tc>
              </a:tr>
              <a:tr h="60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68" marR="394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Дополнительный. Площадь погибших и вырубленных лесных насаждений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68" marR="39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га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68" marR="39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68" marR="39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68" marR="394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 </a:t>
                      </a:r>
                      <a:r>
                        <a:rPr lang="ru-RU" sz="105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т.га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санитарные 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рубки,1,3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т.га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рубки спелых и перестойных и 2,0 т. га гибель насаждений от пожаров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68" marR="3946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422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63" name="Freeform 71"/>
          <p:cNvSpPr>
            <a:spLocks/>
          </p:cNvSpPr>
          <p:nvPr/>
        </p:nvSpPr>
        <p:spPr bwMode="auto">
          <a:xfrm flipH="1">
            <a:off x="7988060" y="957532"/>
            <a:ext cx="3191774" cy="3234905"/>
          </a:xfrm>
          <a:custGeom>
            <a:avLst/>
            <a:gdLst/>
            <a:ahLst/>
            <a:cxnLst>
              <a:cxn ang="0">
                <a:pos x="172" y="343"/>
              </a:cxn>
              <a:cxn ang="0">
                <a:pos x="0" y="172"/>
              </a:cxn>
              <a:cxn ang="0">
                <a:pos x="172" y="0"/>
              </a:cxn>
              <a:cxn ang="0">
                <a:pos x="172" y="29"/>
              </a:cxn>
              <a:cxn ang="0">
                <a:pos x="30" y="172"/>
              </a:cxn>
              <a:cxn ang="0">
                <a:pos x="172" y="314"/>
              </a:cxn>
              <a:cxn ang="0">
                <a:pos x="314" y="172"/>
              </a:cxn>
              <a:cxn ang="0">
                <a:pos x="343" y="172"/>
              </a:cxn>
              <a:cxn ang="0">
                <a:pos x="172" y="343"/>
              </a:cxn>
            </a:cxnLst>
            <a:rect l="0" t="0" r="r" b="b"/>
            <a:pathLst>
              <a:path w="343" h="343">
                <a:moveTo>
                  <a:pt x="172" y="343"/>
                </a:moveTo>
                <a:cubicBezTo>
                  <a:pt x="77" y="343"/>
                  <a:pt x="0" y="266"/>
                  <a:pt x="0" y="172"/>
                </a:cubicBezTo>
                <a:cubicBezTo>
                  <a:pt x="0" y="77"/>
                  <a:pt x="77" y="0"/>
                  <a:pt x="172" y="0"/>
                </a:cubicBezTo>
                <a:cubicBezTo>
                  <a:pt x="172" y="29"/>
                  <a:pt x="172" y="29"/>
                  <a:pt x="172" y="29"/>
                </a:cubicBezTo>
                <a:cubicBezTo>
                  <a:pt x="93" y="29"/>
                  <a:pt x="30" y="93"/>
                  <a:pt x="30" y="172"/>
                </a:cubicBezTo>
                <a:cubicBezTo>
                  <a:pt x="30" y="250"/>
                  <a:pt x="93" y="314"/>
                  <a:pt x="172" y="314"/>
                </a:cubicBezTo>
                <a:cubicBezTo>
                  <a:pt x="250" y="314"/>
                  <a:pt x="314" y="250"/>
                  <a:pt x="31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43" y="266"/>
                  <a:pt x="266" y="343"/>
                  <a:pt x="172" y="343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905790" y="2133600"/>
            <a:ext cx="6746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Федеральный бюджет </a:t>
            </a:r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- 119,3 млн. </a:t>
            </a:r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рублей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905790" y="3042113"/>
            <a:ext cx="63612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Региональный бюджет – 6,6 млн. рублей (ассигнования открыты в апреле 2019 г.)</a:t>
            </a:r>
            <a:endParaRPr lang="ru-RU" sz="24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  <a:p>
            <a:pPr algn="just"/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 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ГЛАВНОЕ УПРАВЛЕНИЕ ЛЕСАМИ ЧЕЛЯБИНСКОЙ ОБЛАСТИ </a:t>
            </a:r>
            <a:endParaRPr lang="ru-RU" sz="24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ru-RU" sz="1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ФИНАНСИРОВАНИЕ </a:t>
            </a:r>
            <a:r>
              <a:rPr lang="ru-RU" sz="1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РЕГИОНАЛЬНОГО ПРОЕКТА «Сохранение лесов»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7267074" y="1503230"/>
            <a:ext cx="4379494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FF0000"/>
                </a:solidFill>
                <a:latin typeface="+mj-lt"/>
                <a:ea typeface="MS Mincho" pitchFamily="49" charset="-128"/>
                <a:cs typeface="Times New Roman" pitchFamily="18" charset="0"/>
              </a:rPr>
              <a:t>ОБЩИЙ БЮДЖЕТ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8000" b="1" dirty="0" smtClean="0">
                <a:latin typeface="+mj-lt"/>
                <a:ea typeface="MS Mincho" pitchFamily="49" charset="-128"/>
                <a:cs typeface="Times New Roman" pitchFamily="18" charset="0"/>
              </a:rPr>
              <a:t>«125,9»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C00000"/>
                </a:solidFill>
                <a:latin typeface="+mj-lt"/>
                <a:ea typeface="MS Mincho" pitchFamily="49" charset="-128"/>
                <a:cs typeface="Times New Roman" pitchFamily="18" charset="0"/>
              </a:rPr>
              <a:t>млн. руб.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j-lt"/>
              <a:ea typeface="MS Mincho" pitchFamily="49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6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6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351405"/>
              </p:ext>
            </p:extLst>
          </p:nvPr>
        </p:nvGraphicFramePr>
        <p:xfrm>
          <a:off x="438028" y="2502569"/>
          <a:ext cx="10572655" cy="45214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94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747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32814">
                  <a:extLst>
                    <a:ext uri="{9D8B030D-6E8A-4147-A177-3AD203B41FA5}">
                      <a16:colId xmlns:a16="http://schemas.microsoft.com/office/drawing/2014/main" xmlns="" val="171652293"/>
                    </a:ext>
                  </a:extLst>
                </a:gridCol>
                <a:gridCol w="832814">
                  <a:extLst>
                    <a:ext uri="{9D8B030D-6E8A-4147-A177-3AD203B41FA5}">
                      <a16:colId xmlns:a16="http://schemas.microsoft.com/office/drawing/2014/main" xmlns="" val="206712637"/>
                    </a:ext>
                  </a:extLst>
                </a:gridCol>
                <a:gridCol w="83281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96006">
                <a:tc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595959"/>
                          </a:solidFill>
                          <a:latin typeface="+mj-lt"/>
                        </a:rPr>
                        <a:t>План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rgbClr val="595959"/>
                          </a:solidFill>
                          <a:latin typeface="+mj-lt"/>
                        </a:rPr>
                        <a:t>млн.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kern="1200" dirty="0" smtClean="0">
                          <a:solidFill>
                            <a:srgbClr val="595959"/>
                          </a:solidFill>
                          <a:latin typeface="+mj-lt"/>
                          <a:ea typeface="+mn-ea"/>
                          <a:cs typeface="+mn-cs"/>
                        </a:rPr>
                        <a:t>Факт на 01.04.19</a:t>
                      </a:r>
                    </a:p>
                    <a:p>
                      <a:pPr algn="ctr"/>
                      <a:r>
                        <a:rPr lang="ru-RU" sz="1100" b="1" kern="1200" dirty="0" smtClean="0">
                          <a:solidFill>
                            <a:srgbClr val="595959"/>
                          </a:solidFill>
                          <a:latin typeface="+mj-lt"/>
                          <a:ea typeface="+mn-ea"/>
                          <a:cs typeface="+mn-cs"/>
                        </a:rPr>
                        <a:t>млн. руб.</a:t>
                      </a:r>
                    </a:p>
                    <a:p>
                      <a:pPr algn="ctr"/>
                      <a:endParaRPr lang="ru-RU" sz="1100" b="1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kern="1200" dirty="0" smtClean="0">
                          <a:solidFill>
                            <a:srgbClr val="595959"/>
                          </a:solidFill>
                          <a:latin typeface="+mj-lt"/>
                          <a:ea typeface="+mn-ea"/>
                          <a:cs typeface="+mn-cs"/>
                        </a:rPr>
                        <a:t>Факт на 01.04.19г.,</a:t>
                      </a:r>
                    </a:p>
                    <a:p>
                      <a:pPr algn="ctr"/>
                      <a:r>
                        <a:rPr lang="ru-RU" sz="1100" b="1" kern="1200" dirty="0" smtClean="0">
                          <a:solidFill>
                            <a:srgbClr val="595959"/>
                          </a:solidFill>
                          <a:latin typeface="+mj-lt"/>
                          <a:ea typeface="+mn-ea"/>
                          <a:cs typeface="+mn-cs"/>
                        </a:rPr>
                        <a:t>шт.</a:t>
                      </a:r>
                    </a:p>
                    <a:p>
                      <a:pPr algn="ctr"/>
                      <a:endParaRPr lang="ru-RU" sz="1100" b="1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67392937"/>
                  </a:ext>
                </a:extLst>
              </a:tr>
              <a:tr h="916933">
                <a:tc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595959"/>
                          </a:solidFill>
                        </a:rPr>
                        <a:t>Закупки органов власти 2019 г. – приобретение противопожарной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595959"/>
                          </a:solidFill>
                        </a:rPr>
                        <a:t>и</a:t>
                      </a:r>
                      <a:r>
                        <a:rPr lang="ru-RU" sz="1800" baseline="0" dirty="0" smtClean="0">
                          <a:solidFill>
                            <a:srgbClr val="595959"/>
                          </a:solidFill>
                        </a:rPr>
                        <a:t> лесохозяйственной техники</a:t>
                      </a:r>
                      <a:endParaRPr lang="ru-RU" sz="1800" dirty="0" smtClean="0">
                        <a:solidFill>
                          <a:srgbClr val="595959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rgbClr val="595959"/>
                          </a:solidFill>
                          <a:latin typeface="+mj-lt"/>
                        </a:rPr>
                        <a:t>104,2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b="1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6933">
                <a:tc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595959"/>
                          </a:solidFill>
                        </a:rPr>
                        <a:t>Субсидии подведомственным организациям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595959"/>
                          </a:solidFill>
                        </a:rPr>
                        <a:t>на </a:t>
                      </a:r>
                      <a:r>
                        <a:rPr lang="ru-RU" sz="1800" kern="1200" dirty="0" err="1" smtClean="0">
                          <a:solidFill>
                            <a:srgbClr val="595959"/>
                          </a:solidFill>
                        </a:rPr>
                        <a:t>лесовосстановление</a:t>
                      </a:r>
                      <a:r>
                        <a:rPr lang="ru-RU" sz="1800" kern="1200" dirty="0" smtClean="0">
                          <a:solidFill>
                            <a:srgbClr val="595959"/>
                          </a:solidFill>
                        </a:rPr>
                        <a:t> по </a:t>
                      </a:r>
                      <a:r>
                        <a:rPr lang="ru-RU" sz="1800" kern="1200" dirty="0" err="1" smtClean="0">
                          <a:solidFill>
                            <a:srgbClr val="595959"/>
                          </a:solidFill>
                        </a:rPr>
                        <a:t>госзаданиям</a:t>
                      </a:r>
                      <a:endParaRPr lang="ru-RU" sz="1800" kern="1200" dirty="0" smtClean="0">
                        <a:solidFill>
                          <a:srgbClr val="595959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rgbClr val="595959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rgbClr val="595959"/>
                          </a:solidFill>
                        </a:rPr>
                        <a:t>21,7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>
                        <a:solidFill>
                          <a:srgbClr val="595959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>
                        <a:solidFill>
                          <a:srgbClr val="595959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1853">
                <a:tc>
                  <a:txBody>
                    <a:bodyPr/>
                    <a:lstStyle/>
                    <a:p>
                      <a:pPr algn="l"/>
                      <a:endParaRPr lang="ru-RU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595959"/>
                          </a:solidFill>
                          <a:effectLst/>
                        </a:rPr>
                        <a:t>Прочие расходы - нет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rgbClr val="59595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1853">
                <a:tc>
                  <a:txBody>
                    <a:bodyPr/>
                    <a:lstStyle/>
                    <a:p>
                      <a:pPr algn="l"/>
                      <a:endParaRPr lang="ru-RU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595959"/>
                          </a:solidFill>
                        </a:rPr>
                        <a:t>Соглашения с муниципальными образованиями на 2019 г. - нет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1853">
                <a:tc>
                  <a:txBody>
                    <a:bodyPr/>
                    <a:lstStyle/>
                    <a:p>
                      <a:endParaRPr lang="ru-RU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595959"/>
                          </a:solidFill>
                          <a:effectLst/>
                        </a:rPr>
                        <a:t>Закупки муниципальных образований 2019 г</a:t>
                      </a:r>
                      <a:r>
                        <a:rPr lang="ru-RU" sz="1800" baseline="0" dirty="0" smtClean="0">
                          <a:solidFill>
                            <a:srgbClr val="595959"/>
                          </a:solidFill>
                        </a:rPr>
                        <a:t>. - нет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ГЛАВНОЕ УПРАВЛЕНИЕ ЛЕСАМИ ЧЕЛЯБИНСКОЙ ОБЛАСТИ </a:t>
            </a:r>
            <a:endParaRPr lang="ru-RU" sz="24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ru-RU" sz="1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ИСПОЛНЕНИЕ </a:t>
            </a:r>
            <a:r>
              <a:rPr lang="ru-RU" sz="1400" dirty="0">
                <a:solidFill>
                  <a:srgbClr val="595959"/>
                </a:solidFill>
                <a:cs typeface="Arial" panose="020B0604020202020204" pitchFamily="34" charset="0"/>
              </a:rPr>
              <a:t>РЕГИОНАЛЬНОГО ПРОЕКТА </a:t>
            </a:r>
            <a:r>
              <a:rPr lang="ru-RU" sz="1400" dirty="0" smtClean="0">
                <a:solidFill>
                  <a:srgbClr val="595959"/>
                </a:solidFill>
                <a:cs typeface="Arial" panose="020B0604020202020204" pitchFamily="34" charset="0"/>
              </a:rPr>
              <a:t>«Сохранение лесов»</a:t>
            </a:r>
            <a:endParaRPr lang="ru-RU" sz="1400" dirty="0" smtClean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069712"/>
              </p:ext>
            </p:extLst>
          </p:nvPr>
        </p:nvGraphicFramePr>
        <p:xfrm>
          <a:off x="754396" y="846034"/>
          <a:ext cx="5395772" cy="1737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234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64057">
                  <a:extLst>
                    <a:ext uri="{9D8B030D-6E8A-4147-A177-3AD203B41FA5}">
                      <a16:colId xmlns:a16="http://schemas.microsoft.com/office/drawing/2014/main" xmlns="" val="2001437062"/>
                    </a:ext>
                  </a:extLst>
                </a:gridCol>
              </a:tblGrid>
              <a:tr h="351450">
                <a:tc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567392937"/>
                  </a:ext>
                </a:extLst>
              </a:tr>
              <a:tr h="296688">
                <a:tc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595959"/>
                          </a:solidFill>
                        </a:rPr>
                        <a:t>Расходов на 01.04. 2019 г.  нет</a:t>
                      </a:r>
                      <a:endParaRPr lang="ru-RU" sz="1800" dirty="0" smtClean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595959"/>
                          </a:solidFill>
                          <a:latin typeface="+mj-lt"/>
                        </a:rPr>
                        <a:t>         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6688">
                <a:tc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595959"/>
                          </a:solidFill>
                        </a:rPr>
                        <a:t>Федеральный бюджет </a:t>
                      </a:r>
                      <a:endParaRPr lang="ru-RU" sz="1800" kern="1200" dirty="0" smtClean="0">
                        <a:solidFill>
                          <a:srgbClr val="595959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0 млн. руб.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9204">
                <a:tc>
                  <a:txBody>
                    <a:bodyPr/>
                    <a:lstStyle/>
                    <a:p>
                      <a:pPr algn="l"/>
                      <a:endParaRPr lang="ru-RU">
                        <a:solidFill>
                          <a:srgbClr val="595959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595959"/>
                          </a:solidFill>
                          <a:effectLst/>
                        </a:rPr>
                        <a:t>Региональный бюджет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rgbClr val="59595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595959"/>
                          </a:solidFill>
                          <a:latin typeface="+mn-lt"/>
                          <a:ea typeface="+mn-ea"/>
                          <a:cs typeface="+mn-cs"/>
                        </a:rPr>
                        <a:t>0 млн. руб.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rgbClr val="59595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533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5282</TotalTime>
  <Words>566</Words>
  <Application>Microsoft Office PowerPoint</Application>
  <PresentationFormat>Широкоэкранный</PresentationFormat>
  <Paragraphs>97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Bahnschrift SemiBold SemiConden</vt:lpstr>
      <vt:lpstr>Calibri</vt:lpstr>
      <vt:lpstr>Calibri Light</vt:lpstr>
      <vt:lpstr>MS Mincho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guest</cp:lastModifiedBy>
  <cp:revision>394</cp:revision>
  <cp:lastPrinted>2019-03-06T04:44:55Z</cp:lastPrinted>
  <dcterms:created xsi:type="dcterms:W3CDTF">2018-11-27T09:04:21Z</dcterms:created>
  <dcterms:modified xsi:type="dcterms:W3CDTF">2019-04-22T17:24:19Z</dcterms:modified>
</cp:coreProperties>
</file>