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5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824000" y="6192000"/>
            <a:ext cx="186156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808080"/>
                </a:solidFill>
                <a:latin typeface="Calibri Light"/>
                <a:ea typeface="DejaVu Sans"/>
              </a:rPr>
              <a:t>2019 год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39" name="Shape 531"/>
          <p:cNvPicPr/>
          <p:nvPr/>
        </p:nvPicPr>
        <p:blipFill>
          <a:blip r:embed="rId2" cstate="print"/>
          <a:stretch/>
        </p:blipFill>
        <p:spPr>
          <a:xfrm>
            <a:off x="487800" y="402480"/>
            <a:ext cx="721440" cy="93708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7783200" y="0"/>
            <a:ext cx="4407480" cy="6856560"/>
          </a:xfrm>
          <a:prstGeom prst="rect">
            <a:avLst/>
          </a:prstGeom>
          <a:blipFill rotWithShape="0">
            <a:blip r:embed="rId3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1" name="Group 3"/>
          <p:cNvGrpSpPr/>
          <p:nvPr/>
        </p:nvGrpSpPr>
        <p:grpSpPr>
          <a:xfrm>
            <a:off x="144000" y="1556792"/>
            <a:ext cx="10264584" cy="2808312"/>
            <a:chOff x="144000" y="1556792"/>
            <a:chExt cx="10264584" cy="2853104"/>
          </a:xfrm>
        </p:grpSpPr>
        <p:sp>
          <p:nvSpPr>
            <p:cNvPr id="42" name="CustomShape 4"/>
            <p:cNvSpPr/>
            <p:nvPr/>
          </p:nvSpPr>
          <p:spPr>
            <a:xfrm>
              <a:off x="911424" y="1556792"/>
              <a:ext cx="9497160" cy="285310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63360" rIns="0" bIns="0"/>
            <a:lstStyle/>
            <a:p>
              <a:pPr>
                <a:lnSpc>
                  <a:spcPct val="100000"/>
                </a:lnSpc>
              </a:pPr>
              <a:r>
                <a:rPr lang="ru-RU" sz="3600" b="0" strike="noStrike" spc="-1" dirty="0">
                  <a:solidFill>
                    <a:srgbClr val="C00000"/>
                  </a:solidFill>
                  <a:latin typeface="Calibri Light"/>
                  <a:ea typeface="DejaVu Sans"/>
                </a:rPr>
                <a:t>НАЦИОНАЛЬНЫЙ ПРОЕКТ </a:t>
              </a:r>
              <a:endParaRPr lang="ru-RU" sz="3600" b="0" strike="noStrike" spc="-1" dirty="0" smtClean="0">
                <a:solidFill>
                  <a:srgbClr val="C00000"/>
                </a:solidFill>
                <a:latin typeface="Calibri Light"/>
                <a:ea typeface="DejaVu Sans"/>
              </a:endParaRPr>
            </a:p>
            <a:p>
              <a:pPr>
                <a:lnSpc>
                  <a:spcPct val="100000"/>
                </a:lnSpc>
              </a:pPr>
              <a:r>
                <a:rPr lang="ru-RU" sz="3600" b="0" strike="noStrike" spc="-1" dirty="0" smtClean="0">
                  <a:solidFill>
                    <a:srgbClr val="C00000"/>
                  </a:solidFill>
                  <a:latin typeface="Calibri Light"/>
                  <a:ea typeface="DejaVu Sans"/>
                </a:rPr>
                <a:t>«</a:t>
              </a:r>
              <a:r>
                <a:rPr lang="ru-RU" sz="3600" b="0" strike="noStrike" spc="-1" dirty="0" smtClean="0">
                  <a:solidFill>
                    <a:srgbClr val="C00000"/>
                  </a:solidFill>
                  <a:latin typeface="Calibri Light"/>
                  <a:ea typeface="DejaVu Sans"/>
                </a:rPr>
                <a:t>МЕЖДУНАРОДНАЯ </a:t>
              </a:r>
              <a:r>
                <a:rPr lang="ru-RU" sz="3600" b="0" strike="noStrike" spc="-1" dirty="0" smtClean="0">
                  <a:solidFill>
                    <a:srgbClr val="C00000"/>
                  </a:solidFill>
                  <a:latin typeface="Calibri Light"/>
                  <a:ea typeface="DejaVu Sans"/>
                </a:rPr>
                <a:t>КООПЕРАЦИЯ </a:t>
              </a:r>
              <a:r>
                <a:rPr lang="ru-RU" sz="3600" b="0" strike="noStrike" spc="-1" dirty="0" smtClean="0">
                  <a:solidFill>
                    <a:srgbClr val="C00000"/>
                  </a:solidFill>
                  <a:latin typeface="Calibri Light"/>
                  <a:ea typeface="DejaVu Sans"/>
                </a:rPr>
                <a:t>И ЭКСПОРТ»</a:t>
              </a:r>
            </a:p>
            <a:p>
              <a:pPr>
                <a:lnSpc>
                  <a:spcPct val="100000"/>
                </a:lnSpc>
              </a:pPr>
              <a:r>
                <a:rPr lang="ru-RU" sz="2500" b="0" strike="noStrike" spc="-1" dirty="0" smtClean="0">
                  <a:solidFill>
                    <a:srgbClr val="595959"/>
                  </a:solidFill>
                  <a:latin typeface="Calibri Light"/>
                  <a:ea typeface="DejaVu Sans"/>
                </a:rPr>
                <a:t>РЕГИОНАЛЬНЫЙ </a:t>
              </a:r>
              <a:r>
                <a:rPr lang="ru-RU" sz="2500" b="0" strike="noStrike" spc="-1" dirty="0">
                  <a:solidFill>
                    <a:srgbClr val="595959"/>
                  </a:solidFill>
                  <a:latin typeface="Calibri Light"/>
                  <a:ea typeface="DejaVu Sans"/>
                </a:rPr>
                <a:t>ПРОЕКТ</a:t>
              </a:r>
              <a:endParaRPr lang="ru-RU" sz="2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2500" b="0" strike="noStrike" spc="-1" dirty="0" smtClean="0">
                  <a:solidFill>
                    <a:srgbClr val="595959"/>
                  </a:solidFill>
                  <a:latin typeface="Calibri Light"/>
                  <a:ea typeface="DejaVu Sans"/>
                </a:rPr>
                <a:t>«ЭКСПОРТ ПРОДУКЦИИ АПК В ЧЕЛЯБИНСКОЙ </a:t>
              </a:r>
              <a:r>
                <a:rPr lang="ru-RU" sz="2500" b="0" strike="noStrike" spc="-1" dirty="0" smtClean="0">
                  <a:solidFill>
                    <a:srgbClr val="595959"/>
                  </a:solidFill>
                  <a:latin typeface="Calibri Light"/>
                  <a:ea typeface="DejaVu Sans"/>
                </a:rPr>
                <a:t>ОБЛАСТИ»</a:t>
              </a:r>
              <a:endParaRPr lang="ru-RU" sz="2500" b="0" strike="noStrike" spc="-1" dirty="0">
                <a:latin typeface="Arial"/>
              </a:endParaRPr>
            </a:p>
          </p:txBody>
        </p:sp>
        <p:sp>
          <p:nvSpPr>
            <p:cNvPr id="43" name="Line 5"/>
            <p:cNvSpPr/>
            <p:nvPr/>
          </p:nvSpPr>
          <p:spPr>
            <a:xfrm>
              <a:off x="911424" y="4293096"/>
              <a:ext cx="8712000" cy="19080"/>
            </a:xfrm>
            <a:prstGeom prst="line">
              <a:avLst/>
            </a:prstGeom>
            <a:ln w="19080">
              <a:solidFill>
                <a:srgbClr val="59595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6"/>
            <p:cNvSpPr/>
            <p:nvPr/>
          </p:nvSpPr>
          <p:spPr>
            <a:xfrm>
              <a:off x="144000" y="2708920"/>
              <a:ext cx="9496800" cy="122413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63360" rIns="0" bIns="0"/>
            <a:lstStyle/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endParaRPr lang="ru-RU" sz="1800" b="0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r>
                <a:rPr lang="ru-RU" sz="2000" b="1" strike="noStrike" spc="-9" dirty="0">
                  <a:solidFill>
                    <a:srgbClr val="595959"/>
                  </a:solidFill>
                  <a:latin typeface="Calibri Light"/>
                  <a:ea typeface="DejaVu Sans"/>
                </a:rPr>
                <a:t>Исполняющий обязанности Министра сельского хозяйства</a:t>
              </a:r>
              <a:endParaRPr lang="ru-RU" sz="2000" b="1" strike="noStrike" spc="-1" dirty="0"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r>
                <a:rPr lang="ru-RU" sz="2000" b="1" strike="noStrike" spc="-9" dirty="0">
                  <a:solidFill>
                    <a:srgbClr val="595959"/>
                  </a:solidFill>
                  <a:latin typeface="Calibri Light"/>
                  <a:ea typeface="DejaVu Sans"/>
                </a:rPr>
                <a:t>Челябинской области А. В. Кобылин</a:t>
              </a:r>
              <a:endParaRPr lang="ru-RU" sz="2000" b="1" strike="noStrike" spc="-1" dirty="0">
                <a:latin typeface="Arial"/>
              </a:endParaRPr>
            </a:p>
          </p:txBody>
        </p:sp>
      </p:grpSp>
      <p:sp>
        <p:nvSpPr>
          <p:cNvPr id="45" name="CustomShape 7"/>
          <p:cNvSpPr/>
          <p:nvPr/>
        </p:nvSpPr>
        <p:spPr>
          <a:xfrm>
            <a:off x="1284480" y="404664"/>
            <a:ext cx="8483928" cy="1074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</a:rPr>
              <a:t>МИНИСТЕРСТВО СЕЛЬСКОГО ХОЗЯЙСТВА ЧЕЛЯБИНСКОЙ ОБЛАСТИ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"/>
          <p:cNvSpPr/>
          <p:nvPr/>
        </p:nvSpPr>
        <p:spPr>
          <a:xfrm>
            <a:off x="437760" y="405180"/>
            <a:ext cx="360" cy="430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1364840" y="6312240"/>
            <a:ext cx="105480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808080"/>
                </a:solidFill>
                <a:latin typeface="Bahnschrift SemiBold SemiConden"/>
                <a:ea typeface="DejaVu Sans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008000" y="1296000"/>
            <a:ext cx="953316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C00000"/>
                </a:solidFill>
                <a:latin typeface="Calibri Light"/>
                <a:ea typeface="DejaVu Sans"/>
              </a:rPr>
              <a:t>Цель проекта</a:t>
            </a:r>
            <a:r>
              <a:rPr lang="ru-RU" sz="2400" b="0" strike="noStrike" spc="-1">
                <a:solidFill>
                  <a:srgbClr val="C00000"/>
                </a:solidFill>
                <a:latin typeface="Calibri Light"/>
                <a:ea typeface="DejaVu Sans"/>
              </a:rPr>
              <a:t> </a:t>
            </a:r>
            <a:r>
              <a:rPr lang="ru-RU" sz="2000" b="0" strike="noStrike" spc="-1">
                <a:solidFill>
                  <a:srgbClr val="C00000"/>
                </a:solidFill>
                <a:latin typeface="Calibri Light"/>
                <a:ea typeface="DejaVu Sans"/>
              </a:rPr>
              <a:t>- </a:t>
            </a:r>
            <a:r>
              <a:rPr lang="ru-RU" sz="2400" b="0" strike="noStrike" spc="-1">
                <a:solidFill>
                  <a:srgbClr val="C00000"/>
                </a:solidFill>
                <a:latin typeface="Calibri Light"/>
                <a:ea typeface="DejaVu Sans"/>
              </a:rPr>
              <a:t>увеличение</a:t>
            </a:r>
            <a:r>
              <a:rPr lang="ru-RU" sz="2400" b="0" strike="noStrike" spc="-1">
                <a:solidFill>
                  <a:srgbClr val="C00000"/>
                </a:solidFill>
                <a:latin typeface="Calibri Light"/>
                <a:ea typeface="Arial Unicode MS"/>
              </a:rPr>
              <a:t> объема экспорта продукции АПК, создание экспортно-ориентированной товаропроводящей инфраструктуры, устранение торговых барьеров (тарифных и нетарифных) для обеспечения доступа продукции АПК на целевые рынки и создание системы продвижения и позиционирования продукции АПК 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962640" y="4113360"/>
            <a:ext cx="947628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Calibri Light"/>
                <a:ea typeface="DejaVu Sans"/>
              </a:rPr>
              <a:t>Ожидаемые результаты</a:t>
            </a:r>
            <a:r>
              <a:rPr lang="ru-RU" sz="2400" b="0" strike="noStrike" spc="-1" dirty="0">
                <a:solidFill>
                  <a:srgbClr val="C00000"/>
                </a:solidFill>
                <a:latin typeface="Calibri Light"/>
                <a:ea typeface="DejaVu Sans"/>
              </a:rPr>
              <a:t> - д</a:t>
            </a:r>
            <a:r>
              <a:rPr lang="ru-RU" sz="2400" b="0" strike="noStrike" spc="-1" dirty="0">
                <a:solidFill>
                  <a:srgbClr val="C00000"/>
                </a:solidFill>
                <a:latin typeface="Calibri Light"/>
                <a:ea typeface="Arial Unicode MS"/>
              </a:rPr>
              <a:t>остижение объема экспорта продукции АПК (в стоимостном выражении) в размере 292,0 </a:t>
            </a:r>
            <a:r>
              <a:rPr lang="ru-RU" sz="2400" b="0" strike="noStrike" spc="-1" dirty="0" smtClean="0">
                <a:solidFill>
                  <a:srgbClr val="C00000"/>
                </a:solidFill>
                <a:latin typeface="Calibri Light"/>
                <a:ea typeface="Arial Unicode MS"/>
              </a:rPr>
              <a:t>млн </a:t>
            </a:r>
            <a:r>
              <a:rPr lang="ru-RU" sz="2400" b="0" strike="noStrike" spc="-1" dirty="0">
                <a:solidFill>
                  <a:srgbClr val="C00000"/>
                </a:solidFill>
                <a:latin typeface="Calibri Light"/>
                <a:ea typeface="Arial Unicode MS"/>
              </a:rPr>
              <a:t>долларов США к концу 2024 года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438120" y="233280"/>
            <a:ext cx="12335400" cy="7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МИНИСЕТРСТВО СЕЛЬСКОГО ХОЗЯЙСТВА ЧЕЛЯБИНСКОЙ ОБЛАСТИ</a:t>
            </a:r>
          </a:p>
          <a:p>
            <a:pPr>
              <a:lnSpc>
                <a:spcPct val="80000"/>
              </a:lnSpc>
            </a:pPr>
            <a:r>
              <a:rPr lang="ru-RU" b="0" strike="noStrike" spc="-1" dirty="0" smtClean="0">
                <a:solidFill>
                  <a:srgbClr val="595959"/>
                </a:solidFill>
                <a:latin typeface="Calibri"/>
                <a:ea typeface="DejaVu Sans"/>
              </a:rPr>
              <a:t>ЦЕЛИ, ЗАДАЧИ РЕГИОНАЛЬНОГО ПРОЕКТА «Экспорт продукции АПК в Челябинской области»</a:t>
            </a:r>
            <a:endParaRPr lang="ru-RU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1"/>
          <p:cNvSpPr/>
          <p:nvPr/>
        </p:nvSpPr>
        <p:spPr>
          <a:xfrm>
            <a:off x="390240" y="297000"/>
            <a:ext cx="360" cy="430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11364840" y="6312240"/>
            <a:ext cx="105480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ru-RU" sz="1800" b="0" strike="noStrike" spc="-1">
                <a:solidFill>
                  <a:srgbClr val="808080"/>
                </a:solidFill>
                <a:latin typeface="Bahnschrift SemiBold SemiConden"/>
                <a:ea typeface="DejaVu Sans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837720" y="1346760"/>
            <a:ext cx="2244600" cy="1005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000000"/>
                </a:solidFill>
                <a:latin typeface="Calibri Light"/>
                <a:ea typeface="MS Mincho"/>
              </a:rPr>
              <a:t>«1» 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 flipH="1">
            <a:off x="1116000" y="1089000"/>
            <a:ext cx="1685520" cy="1674360"/>
          </a:xfrm>
          <a:custGeom>
            <a:avLst/>
            <a:gdLst/>
            <a:ahLst/>
            <a:cxnLst/>
            <a:rect l="l" t="t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5"/>
          <p:cNvSpPr/>
          <p:nvPr/>
        </p:nvSpPr>
        <p:spPr>
          <a:xfrm>
            <a:off x="3084120" y="1537560"/>
            <a:ext cx="517032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595959"/>
                </a:solidFill>
                <a:latin typeface="Calibri Light"/>
                <a:ea typeface="DejaVu Sans"/>
              </a:rPr>
              <a:t>«Безденежные» соглашение	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3084120" y="3321720"/>
            <a:ext cx="517032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595959"/>
                </a:solidFill>
                <a:latin typeface="Calibri Light"/>
                <a:ea typeface="DejaVu Sans"/>
              </a:rPr>
              <a:t>«Денежные» соглашения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438120" y="233280"/>
            <a:ext cx="12335400" cy="61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ru-RU" sz="2400" spc="-1" dirty="0" smtClean="0">
                <a:solidFill>
                  <a:srgbClr val="595959"/>
                </a:solidFill>
                <a:latin typeface="Calibri"/>
              </a:rPr>
              <a:t>МИНИСТЕРСТВО СЕЛЬСКОГО ХОЗЯЙСТВА ЧЕЛЯБИНСКОЙ ОБЛАСТИ 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СОГЛАШЕНИЯ В РАМКАХ РЕГИОНАЛЬНОГО ПРОЕКТА «Экспорт продукции АПК в Челябинской области»</a:t>
            </a:r>
            <a:endParaRPr lang="ru-RU" b="0" strike="noStrike" spc="-1" dirty="0">
              <a:latin typeface="Arial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3154680" y="5231880"/>
            <a:ext cx="2390760" cy="11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на общую сумму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595959"/>
                </a:solidFill>
                <a:latin typeface="Calibri Light"/>
                <a:ea typeface="DejaVu Sans"/>
              </a:rPr>
              <a:t>млн </a:t>
            </a:r>
            <a:r>
              <a:rPr lang="ru-RU" sz="2400" b="0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руб.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837720" y="3214800"/>
            <a:ext cx="2244600" cy="1005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000000"/>
                </a:solidFill>
                <a:latin typeface="Calibri Light"/>
                <a:ea typeface="MS Mincho"/>
              </a:rPr>
              <a:t>«0» 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60" name="CustomShape 10"/>
          <p:cNvSpPr/>
          <p:nvPr/>
        </p:nvSpPr>
        <p:spPr>
          <a:xfrm flipH="1">
            <a:off x="1116000" y="2957040"/>
            <a:ext cx="1685520" cy="1674360"/>
          </a:xfrm>
          <a:custGeom>
            <a:avLst/>
            <a:gdLst/>
            <a:ahLst/>
            <a:cxnLst/>
            <a:rect l="l" t="t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11"/>
          <p:cNvSpPr/>
          <p:nvPr/>
        </p:nvSpPr>
        <p:spPr>
          <a:xfrm>
            <a:off x="837720" y="5144040"/>
            <a:ext cx="2244600" cy="1005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>
                <a:solidFill>
                  <a:srgbClr val="000000"/>
                </a:solidFill>
                <a:latin typeface="Calibri Light"/>
                <a:ea typeface="MS Mincho"/>
              </a:rPr>
              <a:t>«0» 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62" name="CustomShape 12"/>
          <p:cNvSpPr/>
          <p:nvPr/>
        </p:nvSpPr>
        <p:spPr>
          <a:xfrm flipH="1">
            <a:off x="1116000" y="4886280"/>
            <a:ext cx="1685520" cy="1674360"/>
          </a:xfrm>
          <a:custGeom>
            <a:avLst/>
            <a:gdLst/>
            <a:ahLst/>
            <a:cxnLst/>
            <a:rect l="l" t="t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Line 1"/>
          <p:cNvSpPr/>
          <p:nvPr/>
        </p:nvSpPr>
        <p:spPr>
          <a:xfrm>
            <a:off x="390240" y="297000"/>
            <a:ext cx="360" cy="430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68" name="CustomShape 2"/>
          <p:cNvSpPr/>
          <p:nvPr/>
        </p:nvSpPr>
        <p:spPr>
          <a:xfrm>
            <a:off x="11364840" y="6312240"/>
            <a:ext cx="1054800" cy="45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80000"/>
              </a:lnSpc>
            </a:pPr>
            <a:r>
              <a:rPr lang="ru-RU" sz="1800" b="0" strike="noStrike" spc="-1" dirty="0" smtClean="0">
                <a:latin typeface="Arial"/>
              </a:rPr>
              <a:t>4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 flipH="1">
            <a:off x="8090646" y="1412776"/>
            <a:ext cx="3190320" cy="3233520"/>
          </a:xfrm>
          <a:custGeom>
            <a:avLst/>
            <a:gdLst/>
            <a:ahLst/>
            <a:cxnLst/>
            <a:rect l="l" t="t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4"/>
          <p:cNvSpPr/>
          <p:nvPr/>
        </p:nvSpPr>
        <p:spPr>
          <a:xfrm>
            <a:off x="905760" y="1268760"/>
            <a:ext cx="6846424" cy="1872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Федеральный бюджет —</a:t>
            </a:r>
            <a:endParaRPr lang="ru-RU" sz="28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rgbClr val="595959"/>
                </a:solidFill>
                <a:latin typeface="Arial"/>
              </a:rPr>
              <a:t>финансирование в рамках действующего законодательства (Постановление Правительства </a:t>
            </a:r>
            <a:r>
              <a:rPr lang="ru-RU" sz="2000" spc="-1" dirty="0" smtClean="0">
                <a:solidFill>
                  <a:srgbClr val="595959"/>
                </a:solidFill>
                <a:latin typeface="Arial"/>
              </a:rPr>
              <a:t>России № 1104 </a:t>
            </a:r>
            <a:r>
              <a:rPr lang="ru-RU" sz="2000" spc="-1" dirty="0" smtClean="0">
                <a:solidFill>
                  <a:srgbClr val="595959"/>
                </a:solidFill>
                <a:latin typeface="Arial"/>
              </a:rPr>
              <a:t>от 15 сентября 2017 года)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595959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 dirty="0" smtClean="0">
              <a:solidFill>
                <a:srgbClr val="595959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947160" y="3356992"/>
            <a:ext cx="5170320" cy="1008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Региональный бюджет — 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70, 74 </a:t>
            </a:r>
            <a:r>
              <a:rPr lang="ru-RU" sz="2400" b="0" strike="noStrike" spc="-1" dirty="0" smtClean="0">
                <a:solidFill>
                  <a:srgbClr val="595959"/>
                </a:solidFill>
                <a:latin typeface="Calibri Light"/>
                <a:ea typeface="DejaVu Sans"/>
              </a:rPr>
              <a:t>млн руб</a:t>
            </a:r>
            <a:r>
              <a:rPr lang="ru-RU" sz="2400" b="0" strike="noStrike" spc="-1" dirty="0">
                <a:solidFill>
                  <a:srgbClr val="595959"/>
                </a:solidFill>
                <a:latin typeface="Calibri Light"/>
                <a:ea typeface="DejaVu Sans"/>
              </a:rPr>
              <a:t>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72" name="CustomShape 6"/>
          <p:cNvSpPr/>
          <p:nvPr/>
        </p:nvSpPr>
        <p:spPr>
          <a:xfrm>
            <a:off x="438120" y="233280"/>
            <a:ext cx="12335400" cy="61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0000"/>
              </a:lnSpc>
            </a:pPr>
            <a:r>
              <a:rPr lang="ru-RU" sz="2400" b="0" strike="noStrike" spc="-1" dirty="0" smtClean="0">
                <a:solidFill>
                  <a:srgbClr val="595959"/>
                </a:solidFill>
                <a:latin typeface="Calibri"/>
                <a:ea typeface="DejaVu Sans"/>
              </a:rPr>
              <a:t>МИНИСТЕРСТВО СЕЛЬСКОГО ХОЗЯЙСТВА ЧЕЛЯБИНСКОЙ ОБЛАСТИ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ФИНАНСИРОВАНИЕ РЕГИОНАЛЬНОГО ПРОЕКТА «Экспорт продукции АПК в Челябинской области»</a:t>
            </a:r>
            <a:endParaRPr lang="ru-RU" b="0" strike="noStrike" spc="-1" dirty="0">
              <a:latin typeface="Arial"/>
            </a:endParaRPr>
          </a:p>
        </p:txBody>
      </p:sp>
      <p:sp>
        <p:nvSpPr>
          <p:cNvPr id="73" name="CustomShape 7"/>
          <p:cNvSpPr/>
          <p:nvPr/>
        </p:nvSpPr>
        <p:spPr>
          <a:xfrm>
            <a:off x="8246526" y="2374336"/>
            <a:ext cx="2878560" cy="1310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0000"/>
                </a:solidFill>
                <a:latin typeface="Calibri Light"/>
                <a:ea typeface="MS Mincho"/>
              </a:rPr>
              <a:t>ОБЩИЙ БЮДЖЕТ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latin typeface="Calibri Light"/>
                <a:ea typeface="MS Mincho"/>
              </a:rPr>
              <a:t>«70, 74» </a:t>
            </a: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C00000"/>
                </a:solidFill>
                <a:latin typeface="Calibri Light"/>
                <a:ea typeface="MS Mincho"/>
              </a:rPr>
              <a:t>млн </a:t>
            </a:r>
            <a:r>
              <a:rPr lang="ru-RU" sz="2400" b="0" strike="noStrike" spc="-1" dirty="0">
                <a:solidFill>
                  <a:srgbClr val="C00000"/>
                </a:solidFill>
                <a:latin typeface="Calibri Light"/>
                <a:ea typeface="MS Mincho"/>
              </a:rPr>
              <a:t>руб.</a:t>
            </a: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</TotalTime>
  <Words>215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MS Mincho</vt:lpstr>
      <vt:lpstr>Arial</vt:lpstr>
      <vt:lpstr>Arial Unicode MS</vt:lpstr>
      <vt:lpstr>Bahnschrift SemiBold SemiConden</vt:lpstr>
      <vt:lpstr>Calibri</vt:lpstr>
      <vt:lpstr>Calibri Light</vt:lpstr>
      <vt:lpstr>DejaVu Sans</vt:lpstr>
      <vt:lpstr>Symbol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user</cp:lastModifiedBy>
  <cp:revision>400</cp:revision>
  <cp:lastPrinted>2019-03-06T04:44:55Z</cp:lastPrinted>
  <dcterms:created xsi:type="dcterms:W3CDTF">2018-11-27T09:04:21Z</dcterms:created>
  <dcterms:modified xsi:type="dcterms:W3CDTF">2019-04-23T03:58:06Z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