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331" r:id="rId2"/>
    <p:sldId id="369" r:id="rId3"/>
    <p:sldId id="332" r:id="rId4"/>
    <p:sldId id="325" r:id="rId5"/>
    <p:sldId id="330" r:id="rId6"/>
    <p:sldId id="328" r:id="rId7"/>
    <p:sldId id="326" r:id="rId8"/>
    <p:sldId id="333" r:id="rId9"/>
    <p:sldId id="334" r:id="rId10"/>
    <p:sldId id="335" r:id="rId11"/>
    <p:sldId id="336" r:id="rId12"/>
    <p:sldId id="337" r:id="rId13"/>
    <p:sldId id="339" r:id="rId14"/>
    <p:sldId id="340" r:id="rId15"/>
    <p:sldId id="342" r:id="rId16"/>
    <p:sldId id="341" r:id="rId17"/>
    <p:sldId id="345" r:id="rId18"/>
    <p:sldId id="346" r:id="rId19"/>
    <p:sldId id="347" r:id="rId20"/>
    <p:sldId id="348" r:id="rId21"/>
    <p:sldId id="349" r:id="rId22"/>
    <p:sldId id="351" r:id="rId23"/>
    <p:sldId id="352" r:id="rId24"/>
    <p:sldId id="353" r:id="rId25"/>
    <p:sldId id="354" r:id="rId26"/>
    <p:sldId id="355" r:id="rId27"/>
    <p:sldId id="357" r:id="rId28"/>
    <p:sldId id="358" r:id="rId29"/>
    <p:sldId id="359" r:id="rId30"/>
    <p:sldId id="360" r:id="rId31"/>
    <p:sldId id="361" r:id="rId32"/>
    <p:sldId id="363" r:id="rId33"/>
    <p:sldId id="364" r:id="rId34"/>
    <p:sldId id="365" r:id="rId35"/>
    <p:sldId id="366" r:id="rId36"/>
    <p:sldId id="367" r:id="rId37"/>
    <p:sldId id="368" r:id="rId38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2" pos="5677" userDrawn="1">
          <p15:clr>
            <a:srgbClr val="A4A3A4"/>
          </p15:clr>
        </p15:guide>
        <p15:guide id="3" userDrawn="1">
          <p15:clr>
            <a:srgbClr val="A4A3A4"/>
          </p15:clr>
        </p15:guide>
        <p15:guide id="6" orient="horz" pos="686" userDrawn="1">
          <p15:clr>
            <a:srgbClr val="A4A3A4"/>
          </p15:clr>
        </p15:guide>
        <p15:guide id="19" orient="horz" pos="1185" userDrawn="1">
          <p15:clr>
            <a:srgbClr val="A4A3A4"/>
          </p15:clr>
        </p15:guide>
        <p15:guide id="20" orient="horz" pos="1344" userDrawn="1">
          <p15:clr>
            <a:srgbClr val="A4A3A4"/>
          </p15:clr>
        </p15:guide>
        <p15:guide id="21" orient="horz" pos="2591" userDrawn="1">
          <p15:clr>
            <a:srgbClr val="A4A3A4"/>
          </p15:clr>
        </p15:guide>
        <p15:guide id="22" pos="4203" userDrawn="1">
          <p15:clr>
            <a:srgbClr val="A4A3A4"/>
          </p15:clr>
        </p15:guide>
        <p15:guide id="23" orient="horz" pos="890" userDrawn="1">
          <p15:clr>
            <a:srgbClr val="A4A3A4"/>
          </p15:clr>
        </p15:guide>
        <p15:guide id="24" pos="6289" userDrawn="1">
          <p15:clr>
            <a:srgbClr val="A4A3A4"/>
          </p15:clr>
        </p15:guide>
        <p15:guide id="25" pos="2593" userDrawn="1">
          <p15:clr>
            <a:srgbClr val="A4A3A4"/>
          </p15:clr>
        </p15:guide>
        <p15:guide id="26" pos="1028" userDrawn="1">
          <p15:clr>
            <a:srgbClr val="A4A3A4"/>
          </p15:clr>
        </p15:guide>
        <p15:guide id="27" orient="horz" pos="19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595959"/>
    <a:srgbClr val="0081B7"/>
    <a:srgbClr val="E2E2E2"/>
    <a:srgbClr val="003399"/>
    <a:srgbClr val="00206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8506" autoAdjust="0"/>
  </p:normalViewPr>
  <p:slideViewPr>
    <p:cSldViewPr snapToGrid="0">
      <p:cViewPr varScale="1">
        <p:scale>
          <a:sx n="74" d="100"/>
          <a:sy n="74" d="100"/>
        </p:scale>
        <p:origin x="-965" y="-67"/>
      </p:cViewPr>
      <p:guideLst>
        <p:guide orient="horz" pos="686"/>
        <p:guide orient="horz" pos="1185"/>
        <p:guide orient="horz" pos="1344"/>
        <p:guide orient="horz" pos="2591"/>
        <p:guide orient="horz" pos="890"/>
        <p:guide orient="horz" pos="1979"/>
        <p:guide pos="5677"/>
        <p:guide/>
        <p:guide pos="4203"/>
        <p:guide pos="6289"/>
        <p:guide pos="2593"/>
        <p:guide pos="10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81100613" cy="811006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72510-E6C1-4CC7-A467-BB5E29E2516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CEB3D-8075-4F89-9180-FB7537312D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00690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AE0F9-8E63-4A42-9496-B5821676A3A7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497C88-2C08-46BF-A86D-844C7D7584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97C88-2C08-46BF-A86D-844C7D75847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69142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28129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79196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6413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43195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69772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72613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14674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43908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34207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9798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49385" y="6295637"/>
            <a:ext cx="1143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2019 год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8" name="object 2"/>
          <p:cNvSpPr/>
          <p:nvPr/>
        </p:nvSpPr>
        <p:spPr>
          <a:xfrm>
            <a:off x="7783034" y="0"/>
            <a:ext cx="4408967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" name="Группа 13"/>
          <p:cNvGrpSpPr/>
          <p:nvPr/>
        </p:nvGrpSpPr>
        <p:grpSpPr>
          <a:xfrm>
            <a:off x="257324" y="1828139"/>
            <a:ext cx="6423561" cy="1172107"/>
            <a:chOff x="98472" y="3607184"/>
            <a:chExt cx="9135658" cy="714574"/>
          </a:xfrm>
        </p:grpSpPr>
        <p:sp>
          <p:nvSpPr>
            <p:cNvPr id="15" name="object 3"/>
            <p:cNvSpPr txBox="1"/>
            <p:nvPr/>
          </p:nvSpPr>
          <p:spPr>
            <a:xfrm>
              <a:off x="98472" y="3607184"/>
              <a:ext cx="9135658" cy="714574"/>
            </a:xfrm>
            <a:prstGeom prst="rect">
              <a:avLst/>
            </a:prstGeom>
          </p:spPr>
          <p:txBody>
            <a:bodyPr vert="horz" wrap="square" lIns="0" tIns="63491" rIns="0" bIns="0" rtlCol="0">
              <a:spAutoFit/>
            </a:bodyPr>
            <a:lstStyle/>
            <a:p>
              <a:pPr marR="5078" lvl="0" defTabSz="914400" eaLnBrk="1" fontAlgn="auto" latinLnBrk="0" hangingPunct="1"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3600" b="1" kern="0" dirty="0" smtClean="0">
                  <a:solidFill>
                    <a:srgbClr val="C00000"/>
                  </a:solidFill>
                  <a:latin typeface="Cambria" pitchFamily="18" charset="0"/>
                  <a:ea typeface="Tahoma" pitchFamily="34" charset="0"/>
                  <a:cs typeface="Tahoma" pitchFamily="34" charset="0"/>
                  <a:sym typeface="Arial"/>
                </a:rPr>
                <a:t>НАЦИОНАЛЬНЫЙ ПРОЕКТ </a:t>
              </a:r>
            </a:p>
            <a:p>
              <a:pPr marR="5078" lvl="0" defTabSz="914400" eaLnBrk="1" fontAlgn="auto" latinLnBrk="0" hangingPunct="1"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3600" b="1" kern="0" dirty="0" smtClean="0">
                  <a:solidFill>
                    <a:srgbClr val="595959"/>
                  </a:solidFill>
                  <a:latin typeface="Cambria" pitchFamily="18" charset="0"/>
                  <a:cs typeface="Calibri Light" panose="020F0302020204030204" pitchFamily="34" charset="0"/>
                  <a:sym typeface="Arial"/>
                </a:rPr>
                <a:t>«Образование»</a:t>
              </a: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164320" y="4309479"/>
              <a:ext cx="8379269" cy="9888"/>
            </a:xfrm>
            <a:prstGeom prst="line">
              <a:avLst/>
            </a:prstGeom>
            <a:noFill/>
            <a:ln w="19050" cap="flat" cmpd="sng" algn="ctr">
              <a:solidFill>
                <a:srgbClr val="595959"/>
              </a:solidFill>
              <a:prstDash val="solid"/>
            </a:ln>
            <a:effectLst/>
          </p:spPr>
        </p:cxnSp>
      </p:grpSp>
      <p:sp>
        <p:nvSpPr>
          <p:cNvPr id="10" name="object 3"/>
          <p:cNvSpPr txBox="1"/>
          <p:nvPr/>
        </p:nvSpPr>
        <p:spPr>
          <a:xfrm>
            <a:off x="247700" y="3122382"/>
            <a:ext cx="8986914" cy="2003103"/>
          </a:xfrm>
          <a:prstGeom prst="rect">
            <a:avLst/>
          </a:prstGeom>
        </p:spPr>
        <p:txBody>
          <a:bodyPr vert="horz" wrap="square" lIns="0" tIns="63491" rIns="0" bIns="0" rtlCol="0">
            <a:spAutoFit/>
          </a:bodyPr>
          <a:lstStyle/>
          <a:p>
            <a:r>
              <a:rPr lang="ru-RU" dirty="0" smtClean="0">
                <a:solidFill>
                  <a:srgbClr val="595959"/>
                </a:solidFill>
                <a:latin typeface="Cambria" pitchFamily="18" charset="0"/>
              </a:rPr>
              <a:t>1) Современная школа</a:t>
            </a:r>
          </a:p>
          <a:p>
            <a:r>
              <a:rPr lang="ru-RU" dirty="0" smtClean="0">
                <a:solidFill>
                  <a:srgbClr val="595959"/>
                </a:solidFill>
                <a:latin typeface="Cambria" pitchFamily="18" charset="0"/>
              </a:rPr>
              <a:t>2) Успех каждого ребенка</a:t>
            </a:r>
          </a:p>
          <a:p>
            <a:r>
              <a:rPr lang="ru-RU" dirty="0" smtClean="0">
                <a:solidFill>
                  <a:srgbClr val="595959"/>
                </a:solidFill>
                <a:latin typeface="Cambria" pitchFamily="18" charset="0"/>
              </a:rPr>
              <a:t>3) Поддержка семей, имеющих детей</a:t>
            </a:r>
          </a:p>
          <a:p>
            <a:r>
              <a:rPr lang="ru-RU" dirty="0" smtClean="0">
                <a:solidFill>
                  <a:srgbClr val="595959"/>
                </a:solidFill>
                <a:latin typeface="Cambria" pitchFamily="18" charset="0"/>
              </a:rPr>
              <a:t>4) Цифровая образовательная среда</a:t>
            </a:r>
          </a:p>
          <a:p>
            <a:r>
              <a:rPr lang="ru-RU" dirty="0" smtClean="0">
                <a:solidFill>
                  <a:srgbClr val="595959"/>
                </a:solidFill>
                <a:latin typeface="Cambria" pitchFamily="18" charset="0"/>
              </a:rPr>
              <a:t>5) Учитель будущего</a:t>
            </a:r>
          </a:p>
          <a:p>
            <a:r>
              <a:rPr lang="ru-RU" dirty="0" smtClean="0">
                <a:solidFill>
                  <a:srgbClr val="595959"/>
                </a:solidFill>
                <a:latin typeface="Cambria" pitchFamily="18" charset="0"/>
              </a:rPr>
              <a:t>6) Молодые профессионалы (Повышение конкурентоспособности профобразования)</a:t>
            </a:r>
          </a:p>
          <a:p>
            <a:r>
              <a:rPr lang="ru-RU" dirty="0" smtClean="0">
                <a:solidFill>
                  <a:srgbClr val="595959"/>
                </a:solidFill>
                <a:latin typeface="Cambria" pitchFamily="18" charset="0"/>
              </a:rPr>
              <a:t>7) Социальная активность</a:t>
            </a:r>
            <a:endParaRPr lang="ru-RU" dirty="0">
              <a:solidFill>
                <a:srgbClr val="595959"/>
              </a:solidFill>
              <a:latin typeface="Cambria" pitchFamily="18" charset="0"/>
            </a:endParaRPr>
          </a:p>
        </p:txBody>
      </p:sp>
      <p:sp>
        <p:nvSpPr>
          <p:cNvPr id="14" name="object 3"/>
          <p:cNvSpPr txBox="1"/>
          <p:nvPr/>
        </p:nvSpPr>
        <p:spPr>
          <a:xfrm>
            <a:off x="140044" y="5299202"/>
            <a:ext cx="8823298" cy="525776"/>
          </a:xfrm>
          <a:prstGeom prst="rect">
            <a:avLst/>
          </a:prstGeom>
        </p:spPr>
        <p:txBody>
          <a:bodyPr vert="horz" wrap="square" lIns="0" tIns="63491" rIns="0" bIns="0" rtlCol="0">
            <a:spAutoFit/>
          </a:bodyPr>
          <a:lstStyle/>
          <a:p>
            <a:pPr marR="5078" lvl="0" algn="r">
              <a:defRPr/>
            </a:pPr>
            <a:r>
              <a:rPr lang="ru-RU" sz="1500" b="1" i="1" kern="0" spc="-20" dirty="0" smtClean="0">
                <a:solidFill>
                  <a:srgbClr val="595959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Исполняющий обязанности  заместителя Министра образования и науки Челябинской области</a:t>
            </a:r>
          </a:p>
          <a:p>
            <a:pPr marR="5078" lvl="0" algn="r">
              <a:defRPr/>
            </a:pPr>
            <a:r>
              <a:rPr lang="ru-RU" sz="1500" b="1" i="1" kern="0" spc="-20" dirty="0" smtClean="0">
                <a:solidFill>
                  <a:srgbClr val="595959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Зайко Елена Михайловна </a:t>
            </a:r>
          </a:p>
        </p:txBody>
      </p:sp>
      <p:pic>
        <p:nvPicPr>
          <p:cNvPr id="13" name="Рисунок 4"/>
          <p:cNvPicPr/>
          <p:nvPr/>
        </p:nvPicPr>
        <p:blipFill>
          <a:blip r:embed="rId3" cstate="print"/>
          <a:stretch/>
        </p:blipFill>
        <p:spPr>
          <a:xfrm>
            <a:off x="7564468" y="0"/>
            <a:ext cx="437261" cy="601281"/>
          </a:xfrm>
          <a:prstGeom prst="rect">
            <a:avLst/>
          </a:prstGeom>
          <a:ln>
            <a:noFill/>
          </a:ln>
        </p:spPr>
      </p:pic>
      <p:pic>
        <p:nvPicPr>
          <p:cNvPr id="17" name="Рисунок 3"/>
          <p:cNvPicPr/>
          <p:nvPr/>
        </p:nvPicPr>
        <p:blipFill>
          <a:blip r:embed="rId4" cstate="print"/>
          <a:srcRect t="872" r="2699"/>
          <a:stretch/>
        </p:blipFill>
        <p:spPr>
          <a:xfrm>
            <a:off x="1029748" y="20380"/>
            <a:ext cx="6450224" cy="608039"/>
          </a:xfrm>
          <a:prstGeom prst="rect">
            <a:avLst/>
          </a:prstGeom>
          <a:ln>
            <a:noFill/>
          </a:ln>
        </p:spPr>
      </p:pic>
      <p:sp>
        <p:nvSpPr>
          <p:cNvPr id="20" name="TextBox 19"/>
          <p:cNvSpPr txBox="1"/>
          <p:nvPr/>
        </p:nvSpPr>
        <p:spPr>
          <a:xfrm>
            <a:off x="189472" y="186315"/>
            <a:ext cx="650789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МИНИСТЕРСТВО ОБРАЗОВАНИЯ И НАУКИ ЧЕЛЯБИНСКОЙ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46929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5934265" y="0"/>
            <a:ext cx="6257735" cy="717146"/>
            <a:chOff x="5934265" y="0"/>
            <a:chExt cx="6257735" cy="717146"/>
          </a:xfrm>
        </p:grpSpPr>
        <p:pic>
          <p:nvPicPr>
            <p:cNvPr id="7" name="Рисунок 1"/>
            <p:cNvPicPr/>
            <p:nvPr/>
          </p:nvPicPr>
          <p:blipFill>
            <a:blip r:embed="rId2" cstate="print"/>
            <a:srcRect t="872" r="2699"/>
            <a:stretch/>
          </p:blipFill>
          <p:spPr>
            <a:xfrm>
              <a:off x="5934265" y="8666"/>
              <a:ext cx="5481912" cy="7084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" name="Рисунок 63"/>
            <p:cNvPicPr/>
            <p:nvPr/>
          </p:nvPicPr>
          <p:blipFill>
            <a:blip r:embed="rId3" cstate="print"/>
            <a:stretch/>
          </p:blipFill>
          <p:spPr>
            <a:xfrm>
              <a:off x="11553069" y="0"/>
              <a:ext cx="638931" cy="65894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46626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090610" y="547062"/>
            <a:ext cx="546850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ПОКАЗАТЕЛИ РЕГИОНАЛЬНОГО ПРОЕКТА </a:t>
            </a:r>
          </a:p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«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</a:rPr>
              <a:t>Успех каждого ребенка</a:t>
            </a:r>
            <a:r>
              <a:rPr lang="ru-RU" sz="2000" b="1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439830" y="0"/>
            <a:ext cx="6572366" cy="491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МИНИСТЕРСТВО ОБРАЗОВАНИЯ И НАУКИ ЧЕЛЯБИНСКОЙ ОБЛАСТИ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0" y="411892"/>
            <a:ext cx="882000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213135" y="1319314"/>
            <a:ext cx="11877265" cy="72020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CustomShape 29"/>
          <p:cNvSpPr/>
          <p:nvPr/>
        </p:nvSpPr>
        <p:spPr>
          <a:xfrm>
            <a:off x="109689" y="1308969"/>
            <a:ext cx="354114" cy="354114"/>
          </a:xfrm>
          <a:prstGeom prst="ellipse">
            <a:avLst/>
          </a:prstGeom>
          <a:solidFill>
            <a:srgbClr val="008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" name="Скругленный прямоугольник 19"/>
          <p:cNvSpPr/>
          <p:nvPr/>
        </p:nvSpPr>
        <p:spPr>
          <a:xfrm>
            <a:off x="215906" y="2207618"/>
            <a:ext cx="11857561" cy="15985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CustomShape 29"/>
          <p:cNvSpPr/>
          <p:nvPr/>
        </p:nvSpPr>
        <p:spPr>
          <a:xfrm>
            <a:off x="120927" y="2209508"/>
            <a:ext cx="354114" cy="354114"/>
          </a:xfrm>
          <a:prstGeom prst="ellipse">
            <a:avLst/>
          </a:prstGeom>
          <a:solidFill>
            <a:srgbClr val="008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" name="Скругленный прямоугольник 21"/>
          <p:cNvSpPr/>
          <p:nvPr/>
        </p:nvSpPr>
        <p:spPr>
          <a:xfrm>
            <a:off x="207593" y="3922960"/>
            <a:ext cx="11857407" cy="122439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CustomShape 29"/>
          <p:cNvSpPr/>
          <p:nvPr/>
        </p:nvSpPr>
        <p:spPr>
          <a:xfrm>
            <a:off x="112614" y="3895990"/>
            <a:ext cx="354114" cy="354114"/>
          </a:xfrm>
          <a:prstGeom prst="ellipse">
            <a:avLst/>
          </a:prstGeom>
          <a:solidFill>
            <a:srgbClr val="008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" name="Прямоугольник 25"/>
          <p:cNvSpPr/>
          <p:nvPr/>
        </p:nvSpPr>
        <p:spPr>
          <a:xfrm>
            <a:off x="451348" y="1341400"/>
            <a:ext cx="115106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81B7"/>
                </a:solidFill>
                <a:latin typeface="Cambria" pitchFamily="18" charset="0"/>
              </a:rPr>
              <a:t>1. </a:t>
            </a:r>
            <a:r>
              <a:rPr lang="ru-RU" dirty="0" smtClean="0">
                <a:latin typeface="Cambria" pitchFamily="18" charset="0"/>
              </a:rPr>
              <a:t>Доля детей в возрасте от 5 до 18 лет, охваченных дополнительным образованием, на </a:t>
            </a:r>
            <a:r>
              <a:rPr lang="ru-RU" b="1" dirty="0" smtClean="0">
                <a:latin typeface="Cambria" pitchFamily="18" charset="0"/>
              </a:rPr>
              <a:t>2024 год – 80%, на 2019 год – 74 %.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71203" y="2278973"/>
            <a:ext cx="1150913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b="1" dirty="0" smtClean="0">
                <a:solidFill>
                  <a:srgbClr val="0081B7"/>
                </a:solidFill>
                <a:latin typeface="Cambria" pitchFamily="18" charset="0"/>
              </a:rPr>
              <a:t>2. </a:t>
            </a:r>
            <a:r>
              <a:rPr lang="ru-RU" dirty="0" smtClean="0">
                <a:latin typeface="Cambria" pitchFamily="18" charset="0"/>
              </a:rPr>
              <a:t>Число детей охваченных деятельностью детских технопарков «Кванториум» (мобильных технопарков «Кванториум») и других проектов, направленных на обеспечение доступности дополнительных общеобразовательных программ естественнонаучной и технической направленностей, соответствующих приоритетным направлениям технологического развития Российской Федерации, на </a:t>
            </a:r>
            <a:r>
              <a:rPr lang="ru-RU" b="1" dirty="0" smtClean="0">
                <a:latin typeface="Cambria" pitchFamily="18" charset="0"/>
              </a:rPr>
              <a:t>2024 год составит  7,2 тыс. человек, на 2019 год – 1,2 тыс.человек.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68427" y="3987825"/>
            <a:ext cx="11528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81B7"/>
                </a:solidFill>
                <a:latin typeface="Cambria" pitchFamily="18" charset="0"/>
              </a:rPr>
              <a:t>3. </a:t>
            </a:r>
            <a:r>
              <a:rPr lang="ru-RU" dirty="0" smtClean="0">
                <a:latin typeface="Cambria" pitchFamily="18" charset="0"/>
              </a:rPr>
              <a:t>Число участников открытых онлайн-уроков, реализуемых с учётом опыта цикла открытых уроков «Проектория», «Уроки настоящего» или аналогичных по возможностям, функциям и результатам проекта, направленных на раннюю профориентацию, на </a:t>
            </a:r>
            <a:r>
              <a:rPr lang="ru-RU" b="1" dirty="0" smtClean="0">
                <a:latin typeface="Cambria" pitchFamily="18" charset="0"/>
              </a:rPr>
              <a:t>2024 год составит 0,08 млн. человек, на 2019 год – 0,02 млн.человек.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02052" y="5312090"/>
            <a:ext cx="11854481" cy="123254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CustomShape 29"/>
          <p:cNvSpPr/>
          <p:nvPr/>
        </p:nvSpPr>
        <p:spPr>
          <a:xfrm>
            <a:off x="107073" y="5221515"/>
            <a:ext cx="354114" cy="354114"/>
          </a:xfrm>
          <a:prstGeom prst="ellipse">
            <a:avLst/>
          </a:prstGeom>
          <a:solidFill>
            <a:srgbClr val="008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" name="Прямоугольник 30"/>
          <p:cNvSpPr/>
          <p:nvPr/>
        </p:nvSpPr>
        <p:spPr>
          <a:xfrm>
            <a:off x="476744" y="5353256"/>
            <a:ext cx="114612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b="1" dirty="0" smtClean="0">
                <a:solidFill>
                  <a:srgbClr val="0081B7"/>
                </a:solidFill>
                <a:latin typeface="Cambria" pitchFamily="18" charset="0"/>
              </a:rPr>
              <a:t>4. </a:t>
            </a:r>
            <a:r>
              <a:rPr lang="ru-RU" dirty="0" smtClean="0">
                <a:latin typeface="Cambria" pitchFamily="18" charset="0"/>
              </a:rPr>
              <a:t>Число детей, получившие рекомендации по построению индивидуального учебного плана в соответствии с выбранными профессиональными компетенциями (профессиональными областями деятельности) с учётом реализации проекта «Билет в будущее», на </a:t>
            </a:r>
            <a:r>
              <a:rPr lang="ru-RU" b="1" dirty="0" smtClean="0">
                <a:latin typeface="Cambria" pitchFamily="18" charset="0"/>
              </a:rPr>
              <a:t>2024 год составит 7 тыс. человек, на 2019 год – 3 тыс.человек.</a:t>
            </a:r>
          </a:p>
        </p:txBody>
      </p:sp>
    </p:spTree>
    <p:extLst>
      <p:ext uri="{BB962C8B-B14F-4D97-AF65-F5344CB8AC3E}">
        <p14:creationId xmlns="" xmlns:p14="http://schemas.microsoft.com/office/powerpoint/2010/main" val="44422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5934265" y="0"/>
            <a:ext cx="6257735" cy="717146"/>
            <a:chOff x="5934265" y="0"/>
            <a:chExt cx="6257735" cy="717146"/>
          </a:xfrm>
        </p:grpSpPr>
        <p:pic>
          <p:nvPicPr>
            <p:cNvPr id="12" name="Рисунок 1"/>
            <p:cNvPicPr/>
            <p:nvPr/>
          </p:nvPicPr>
          <p:blipFill>
            <a:blip r:embed="rId2" cstate="print"/>
            <a:srcRect t="872" r="2699"/>
            <a:stretch/>
          </p:blipFill>
          <p:spPr>
            <a:xfrm>
              <a:off x="5934265" y="8666"/>
              <a:ext cx="5481912" cy="7084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3" name="Рисунок 63"/>
            <p:cNvPicPr/>
            <p:nvPr/>
          </p:nvPicPr>
          <p:blipFill>
            <a:blip r:embed="rId3" cstate="print"/>
            <a:stretch/>
          </p:blipFill>
          <p:spPr>
            <a:xfrm>
              <a:off x="11553069" y="0"/>
              <a:ext cx="638931" cy="65894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481013" y="521672"/>
            <a:ext cx="6555895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ФИНАНСИРОВАНИЕ </a:t>
            </a:r>
            <a:r>
              <a:rPr lang="ru-RU" sz="2000" b="1" dirty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РЕГИОНАЛЬНОГО </a:t>
            </a:r>
            <a:r>
              <a:rPr lang="ru-RU" sz="2000" b="1" dirty="0" smtClean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ПРОЕКТА </a:t>
            </a:r>
          </a:p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«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</a:rPr>
              <a:t>Успех каждого ребенка</a:t>
            </a:r>
            <a:r>
              <a:rPr lang="ru-RU" sz="2000" b="1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2439830" y="0"/>
            <a:ext cx="6572366" cy="491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МИНИСТЕРСТВО ОБРАЗОВАНИЯ И НАУКИ ЧЕЛЯБИНСКОЙ ОБЛАСТИ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0" y="411892"/>
            <a:ext cx="882000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Freeform 71"/>
          <p:cNvSpPr>
            <a:spLocks/>
          </p:cNvSpPr>
          <p:nvPr/>
        </p:nvSpPr>
        <p:spPr bwMode="auto">
          <a:xfrm flipH="1">
            <a:off x="7988060" y="1497792"/>
            <a:ext cx="4045821" cy="4100492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rgbClr val="0081B7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7867135" y="2696447"/>
            <a:ext cx="4300151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C00000"/>
                </a:solidFill>
                <a:latin typeface="Cambria" pitchFamily="18" charset="0"/>
                <a:ea typeface="MS Mincho" pitchFamily="49" charset="-128"/>
                <a:cs typeface="Times New Roman" pitchFamily="18" charset="0"/>
              </a:rPr>
              <a:t>ОБЩИЙ БЮДЖЕТ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5500" b="1" dirty="0" smtClean="0">
                <a:latin typeface="Cambria" pitchFamily="18" charset="0"/>
                <a:ea typeface="MS Mincho" pitchFamily="49" charset="-128"/>
                <a:cs typeface="Times New Roman" pitchFamily="18" charset="0"/>
              </a:rPr>
              <a:t>«79,16»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C00000"/>
                </a:solidFill>
                <a:latin typeface="Cambria" pitchFamily="18" charset="0"/>
                <a:ea typeface="MS Mincho" pitchFamily="49" charset="-128"/>
                <a:cs typeface="Times New Roman" pitchFamily="18" charset="0"/>
              </a:rPr>
              <a:t>млн. руб.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mbria" pitchFamily="18" charset="0"/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1982" y="2723291"/>
            <a:ext cx="6928023" cy="52322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800" kern="0" dirty="0" smtClean="0">
                <a:solidFill>
                  <a:srgbClr val="FF0000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Федеральный бюджет – 11,42 млн.руб </a:t>
            </a:r>
            <a:endParaRPr lang="ru-RU" sz="2800" kern="0" dirty="0">
              <a:solidFill>
                <a:srgbClr val="FF0000"/>
              </a:solidFill>
              <a:latin typeface="Cambria" pitchFamily="18" charset="0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4678" y="3731351"/>
            <a:ext cx="6952991" cy="52322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800" kern="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Региональный бюджет – 67,74 млн. руб. </a:t>
            </a:r>
            <a:endParaRPr lang="ru-RU" sz="2800" kern="0" dirty="0">
              <a:solidFill>
                <a:schemeClr val="accent1">
                  <a:lumMod val="50000"/>
                </a:schemeClr>
              </a:solidFill>
              <a:latin typeface="Cambria" pitchFamily="18" charset="0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22" name="Line 15"/>
          <p:cNvSpPr/>
          <p:nvPr/>
        </p:nvSpPr>
        <p:spPr>
          <a:xfrm>
            <a:off x="433340" y="2783348"/>
            <a:ext cx="360" cy="1404000"/>
          </a:xfrm>
          <a:prstGeom prst="line">
            <a:avLst/>
          </a:prstGeom>
          <a:ln w="28440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" name="CustomShape 18"/>
          <p:cNvSpPr/>
          <p:nvPr/>
        </p:nvSpPr>
        <p:spPr>
          <a:xfrm>
            <a:off x="274303" y="2842235"/>
            <a:ext cx="313920" cy="313920"/>
          </a:xfrm>
          <a:prstGeom prst="ellipse">
            <a:avLst/>
          </a:prstGeom>
          <a:solidFill>
            <a:srgbClr val="DA25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" name="CustomShape 21"/>
          <p:cNvSpPr/>
          <p:nvPr/>
        </p:nvSpPr>
        <p:spPr>
          <a:xfrm>
            <a:off x="278136" y="3830290"/>
            <a:ext cx="313920" cy="31392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="" xmlns:p14="http://schemas.microsoft.com/office/powerpoint/2010/main" val="12056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5934265" y="0"/>
            <a:ext cx="6257735" cy="717146"/>
            <a:chOff x="5934265" y="0"/>
            <a:chExt cx="6257735" cy="717146"/>
          </a:xfrm>
        </p:grpSpPr>
        <p:pic>
          <p:nvPicPr>
            <p:cNvPr id="9" name="Рисунок 1"/>
            <p:cNvPicPr/>
            <p:nvPr/>
          </p:nvPicPr>
          <p:blipFill>
            <a:blip r:embed="rId2" cstate="print"/>
            <a:srcRect t="872" r="2699"/>
            <a:stretch/>
          </p:blipFill>
          <p:spPr>
            <a:xfrm>
              <a:off x="5934265" y="8666"/>
              <a:ext cx="5481912" cy="7084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0" name="Рисунок 63"/>
            <p:cNvPicPr/>
            <p:nvPr/>
          </p:nvPicPr>
          <p:blipFill>
            <a:blip r:embed="rId3" cstate="print"/>
            <a:stretch/>
          </p:blipFill>
          <p:spPr>
            <a:xfrm>
              <a:off x="11553069" y="0"/>
              <a:ext cx="638931" cy="65894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316255" y="513962"/>
            <a:ext cx="5740351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ИСПОЛНЕНИЕ </a:t>
            </a:r>
            <a:r>
              <a:rPr lang="ru-RU" sz="2000" b="1" dirty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РЕГИОНАЛЬНОГО ПРОЕКТА </a:t>
            </a:r>
            <a:endParaRPr lang="ru-RU" sz="2000" b="1" dirty="0" smtClean="0">
              <a:solidFill>
                <a:srgbClr val="595959"/>
              </a:solidFill>
              <a:latin typeface="Cambria" pitchFamily="18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«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</a:rPr>
              <a:t>Успех каждого ребенка</a:t>
            </a:r>
            <a:r>
              <a:rPr lang="ru-RU" sz="2000" b="1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»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545972" y="1262086"/>
          <a:ext cx="81280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Расходы на 01.04.2019 г.</a:t>
                      </a:r>
                      <a:endParaRPr lang="ru-RU" sz="2400" b="1" kern="1200" dirty="0" smtClean="0">
                        <a:solidFill>
                          <a:schemeClr val="bg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Федеральный бюджет</a:t>
                      </a:r>
                      <a:endParaRPr lang="ru-RU" sz="2400" kern="1200" dirty="0" smtClean="0">
                        <a:solidFill>
                          <a:srgbClr val="595959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rgbClr val="595959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0 млн. руб.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rgbClr val="595959"/>
                          </a:solidFill>
                          <a:effectLst/>
                          <a:latin typeface="Cambria" pitchFamily="18" charset="0"/>
                        </a:rPr>
                        <a:t>Региональный бюджет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rgbClr val="595959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28,28 млн. руб.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Заголовок 1"/>
          <p:cNvSpPr txBox="1">
            <a:spLocks/>
          </p:cNvSpPr>
          <p:nvPr/>
        </p:nvSpPr>
        <p:spPr>
          <a:xfrm>
            <a:off x="2439830" y="0"/>
            <a:ext cx="6572366" cy="491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МИНИСТЕРСТВО ОБРАЗОВАНИЯ И НАУКИ ЧЕЛЯБИНСКОЙ ОБЛАСТИ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0" y="411892"/>
            <a:ext cx="882000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599737" y="2797852"/>
          <a:ext cx="8127999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3659"/>
                <a:gridCol w="2053243"/>
                <a:gridCol w="2321097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Сумма, млн.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Кол-во,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шт.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Закупки органов власти 2019 г.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Не предусмотрены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Субсидии подведомственным организациям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28,1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8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Соглашения с муниципальными образованиями на 2019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14,1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13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304819" y="4969650"/>
            <a:ext cx="8794678" cy="1708160"/>
          </a:xfrm>
          <a:prstGeom prst="rect">
            <a:avLst/>
          </a:prstGeom>
          <a:solidFill>
            <a:schemeClr val="bg1"/>
          </a:solidFill>
          <a:ln w="12700">
            <a:solidFill>
              <a:srgbClr val="595959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700" b="1" dirty="0" smtClean="0">
                <a:solidFill>
                  <a:srgbClr val="0081B7"/>
                </a:solidFill>
                <a:latin typeface="Cambria" pitchFamily="18" charset="0"/>
              </a:rPr>
              <a:t>В рамках предоставления субсидии местным бюджетам главам МО необходимо:</a:t>
            </a:r>
          </a:p>
          <a:p>
            <a:pPr>
              <a:spcAft>
                <a:spcPts val="600"/>
              </a:spcAft>
            </a:pPr>
            <a:r>
              <a:rPr lang="ru-RU" sz="1700" b="1" dirty="0" smtClean="0">
                <a:solidFill>
                  <a:srgbClr val="0081B7"/>
                </a:solidFill>
                <a:latin typeface="Cambria" pitchFamily="18" charset="0"/>
              </a:rPr>
              <a:t>1. </a:t>
            </a:r>
            <a:r>
              <a:rPr lang="ru-RU" sz="1700" dirty="0" smtClean="0">
                <a:latin typeface="Cambria" pitchFamily="18" charset="0"/>
              </a:rPr>
              <a:t>Разместить извещение о проведении закупок </a:t>
            </a:r>
            <a:r>
              <a:rPr lang="ru-RU" sz="1700" b="1" dirty="0" smtClean="0">
                <a:latin typeface="Cambria" pitchFamily="18" charset="0"/>
              </a:rPr>
              <a:t>до конца</a:t>
            </a:r>
            <a:r>
              <a:rPr lang="ru-RU" sz="1700" dirty="0" smtClean="0">
                <a:latin typeface="Cambria" pitchFamily="18" charset="0"/>
              </a:rPr>
              <a:t> </a:t>
            </a:r>
            <a:r>
              <a:rPr lang="ru-RU" sz="1700" b="1" dirty="0" smtClean="0">
                <a:latin typeface="Cambria" pitchFamily="18" charset="0"/>
              </a:rPr>
              <a:t>апреля 2019 года.</a:t>
            </a:r>
            <a:endParaRPr lang="ru-RU" sz="1700" dirty="0" smtClean="0">
              <a:latin typeface="Cambria" pitchFamily="18" charset="0"/>
            </a:endParaRPr>
          </a:p>
          <a:p>
            <a:pPr>
              <a:spcAft>
                <a:spcPts val="600"/>
              </a:spcAft>
            </a:pPr>
            <a:r>
              <a:rPr lang="ru-RU" sz="1700" b="1" dirty="0" smtClean="0">
                <a:solidFill>
                  <a:srgbClr val="0081B7"/>
                </a:solidFill>
                <a:latin typeface="Cambria" pitchFamily="18" charset="0"/>
              </a:rPr>
              <a:t>2. </a:t>
            </a:r>
            <a:r>
              <a:rPr lang="ru-RU" sz="1700" dirty="0" smtClean="0">
                <a:latin typeface="Cambria" pitchFamily="18" charset="0"/>
              </a:rPr>
              <a:t>Заключить контракты </a:t>
            </a:r>
            <a:r>
              <a:rPr lang="ru-RU" sz="1700" b="1" dirty="0" smtClean="0">
                <a:latin typeface="Cambria" pitchFamily="18" charset="0"/>
              </a:rPr>
              <a:t>до 1.06.2019 года.</a:t>
            </a:r>
            <a:endParaRPr lang="ru-RU" sz="1700" dirty="0" smtClean="0">
              <a:latin typeface="Cambria" pitchFamily="18" charset="0"/>
            </a:endParaRPr>
          </a:p>
          <a:p>
            <a:pPr>
              <a:spcAft>
                <a:spcPts val="600"/>
              </a:spcAft>
            </a:pPr>
            <a:r>
              <a:rPr lang="ru-RU" sz="1700" b="1" dirty="0" smtClean="0">
                <a:solidFill>
                  <a:srgbClr val="0081B7"/>
                </a:solidFill>
                <a:latin typeface="Cambria" pitchFamily="18" charset="0"/>
              </a:rPr>
              <a:t>3. </a:t>
            </a:r>
            <a:r>
              <a:rPr lang="ru-RU" sz="1700" dirty="0" smtClean="0">
                <a:latin typeface="Cambria" pitchFamily="18" charset="0"/>
              </a:rPr>
              <a:t>Завершить работы </a:t>
            </a:r>
            <a:r>
              <a:rPr lang="ru-RU" sz="1700" b="1" dirty="0" smtClean="0">
                <a:latin typeface="Cambria" pitchFamily="18" charset="0"/>
              </a:rPr>
              <a:t>до конца июля 2019 года.</a:t>
            </a:r>
            <a:endParaRPr lang="ru-RU" sz="1700" dirty="0" smtClean="0">
              <a:latin typeface="Cambria" pitchFamily="18" charset="0"/>
            </a:endParaRPr>
          </a:p>
          <a:p>
            <a:r>
              <a:rPr lang="ru-RU" sz="1700" b="1" dirty="0" smtClean="0">
                <a:solidFill>
                  <a:srgbClr val="0081B7"/>
                </a:solidFill>
                <a:latin typeface="Cambria" pitchFamily="18" charset="0"/>
              </a:rPr>
              <a:t>4. </a:t>
            </a:r>
            <a:r>
              <a:rPr lang="ru-RU" sz="1700" dirty="0" smtClean="0">
                <a:latin typeface="Cambria" pitchFamily="18" charset="0"/>
              </a:rPr>
              <a:t>Произвести оплату </a:t>
            </a:r>
            <a:r>
              <a:rPr lang="ru-RU" sz="1700" b="1" dirty="0" smtClean="0">
                <a:latin typeface="Cambria" pitchFamily="18" charset="0"/>
              </a:rPr>
              <a:t>до конца августа 2019 года.</a:t>
            </a:r>
            <a:endParaRPr lang="ru-RU" sz="1700" dirty="0" smtClean="0">
              <a:solidFill>
                <a:srgbClr val="C000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533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336172" y="3801974"/>
            <a:ext cx="11681255" cy="209452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45988" y="1496581"/>
            <a:ext cx="11681255" cy="185345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5934265" y="0"/>
            <a:ext cx="6257735" cy="717146"/>
            <a:chOff x="5934265" y="0"/>
            <a:chExt cx="6257735" cy="717146"/>
          </a:xfrm>
        </p:grpSpPr>
        <p:pic>
          <p:nvPicPr>
            <p:cNvPr id="11" name="Рисунок 1"/>
            <p:cNvPicPr/>
            <p:nvPr/>
          </p:nvPicPr>
          <p:blipFill>
            <a:blip r:embed="rId2" cstate="print"/>
            <a:srcRect t="872" r="2699"/>
            <a:stretch/>
          </p:blipFill>
          <p:spPr>
            <a:xfrm>
              <a:off x="5934265" y="8666"/>
              <a:ext cx="5481912" cy="7084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2" name="Рисунок 63"/>
            <p:cNvPicPr/>
            <p:nvPr/>
          </p:nvPicPr>
          <p:blipFill>
            <a:blip r:embed="rId3" cstate="print"/>
            <a:stretch/>
          </p:blipFill>
          <p:spPr>
            <a:xfrm>
              <a:off x="11553069" y="0"/>
              <a:ext cx="638931" cy="65894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131802" y="571776"/>
            <a:ext cx="5575592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ЦЕЛИ, ЗАДАЧИ РЕГИОНАЛЬНОГО ПРОЕКТА </a:t>
            </a:r>
          </a:p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«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</a:rPr>
              <a:t>Поддержка семей, имеющих детей</a:t>
            </a:r>
            <a:r>
              <a:rPr lang="ru-RU" sz="2000" b="1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0022" y="1555456"/>
            <a:ext cx="11319162" cy="1692771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b="1" kern="0" dirty="0" smtClean="0">
                <a:solidFill>
                  <a:srgbClr val="C00000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Цель проекта</a:t>
            </a:r>
            <a:r>
              <a:rPr lang="ru-RU" sz="2400" kern="0" dirty="0" smtClean="0">
                <a:solidFill>
                  <a:srgbClr val="C00000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 </a:t>
            </a:r>
            <a:r>
              <a:rPr lang="ru-RU" sz="2400" kern="0" dirty="0" smtClean="0">
                <a:latin typeface="Cambria" pitchFamily="18" charset="0"/>
                <a:cs typeface="Calibri Light" panose="020F0302020204030204" pitchFamily="34" charset="0"/>
                <a:sym typeface="Arial"/>
              </a:rPr>
              <a:t>- </a:t>
            </a:r>
            <a:r>
              <a:rPr lang="ru-RU" sz="2000" dirty="0" smtClean="0">
                <a:latin typeface="Cambria" pitchFamily="18" charset="0"/>
              </a:rPr>
              <a:t>создание условий для повышения компетентности родителей обучающихся в вопросах образования и воспитания, в том числе для раннего развития детей в возрасте до трех лет путем предоставления услуг психолого-педагогической, методической и консультативной помощи родителям (законным представителям) детей, а также гражданам, желающим принять на воспитание в свои семьи детей, оставшихся без попечения родителей.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2549" y="3817068"/>
            <a:ext cx="11319855" cy="2000548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b="1" kern="0" dirty="0" smtClean="0">
                <a:solidFill>
                  <a:srgbClr val="C00000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Ожидаемые результаты</a:t>
            </a:r>
            <a:r>
              <a:rPr lang="ru-RU" sz="2400" kern="0" dirty="0" smtClean="0">
                <a:solidFill>
                  <a:srgbClr val="C00000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 </a:t>
            </a:r>
            <a:r>
              <a:rPr lang="ru-RU" sz="2400" kern="0" dirty="0" smtClean="0">
                <a:latin typeface="Cambria" pitchFamily="18" charset="0"/>
                <a:cs typeface="Calibri Light" panose="020F0302020204030204" pitchFamily="34" charset="0"/>
                <a:sym typeface="Arial"/>
              </a:rPr>
              <a:t>-</a:t>
            </a:r>
            <a:r>
              <a:rPr lang="ru-RU" sz="2000" dirty="0" smtClean="0">
                <a:latin typeface="Cambria" pitchFamily="18" charset="0"/>
              </a:rPr>
              <a:t> в Челябинской области внедрена</a:t>
            </a:r>
            <a:r>
              <a:rPr lang="ru-RU" sz="2000" i="1" dirty="0" smtClean="0">
                <a:latin typeface="Cambria" pitchFamily="18" charset="0"/>
              </a:rPr>
              <a:t> </a:t>
            </a:r>
            <a:r>
              <a:rPr lang="ru-RU" sz="2000" dirty="0" smtClean="0">
                <a:latin typeface="Cambria" pitchFamily="18" charset="0"/>
              </a:rPr>
              <a:t>целевая модель информационно-просветительской поддержки родителей, включающая создание, в том числе в дошкольных образовательных и общеобразовательных организациях, консультационных центров, обеспечивающих получение родителям, осуществляющих дошкольное образование своих детей в семейной форме методической, психолого-педагогической, в том числе диагностической и консультативной, помощи на безвозмездной основе.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439830" y="0"/>
            <a:ext cx="6572366" cy="491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МИНИСТЕРСТВО ОБРАЗОВАНИЯ И НАУКИ ЧЕЛЯБИНСКОЙ ОБЛАСТИ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0" y="411892"/>
            <a:ext cx="882000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CustomShape 29"/>
          <p:cNvSpPr/>
          <p:nvPr/>
        </p:nvSpPr>
        <p:spPr>
          <a:xfrm>
            <a:off x="275948" y="1422631"/>
            <a:ext cx="354114" cy="354114"/>
          </a:xfrm>
          <a:prstGeom prst="ellipse">
            <a:avLst/>
          </a:prstGeom>
          <a:solidFill>
            <a:srgbClr val="008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" name="CustomShape 29"/>
          <p:cNvSpPr/>
          <p:nvPr/>
        </p:nvSpPr>
        <p:spPr>
          <a:xfrm>
            <a:off x="266132" y="3728024"/>
            <a:ext cx="354114" cy="354114"/>
          </a:xfrm>
          <a:prstGeom prst="ellipse">
            <a:avLst/>
          </a:prstGeom>
          <a:solidFill>
            <a:srgbClr val="008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="" xmlns:p14="http://schemas.microsoft.com/office/powerpoint/2010/main" val="125139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5934265" y="0"/>
            <a:ext cx="6257735" cy="717146"/>
            <a:chOff x="5934265" y="0"/>
            <a:chExt cx="6257735" cy="717146"/>
          </a:xfrm>
        </p:grpSpPr>
        <p:pic>
          <p:nvPicPr>
            <p:cNvPr id="15" name="Рисунок 1"/>
            <p:cNvPicPr/>
            <p:nvPr/>
          </p:nvPicPr>
          <p:blipFill>
            <a:blip r:embed="rId2" cstate="print"/>
            <a:srcRect t="872" r="2699"/>
            <a:stretch/>
          </p:blipFill>
          <p:spPr>
            <a:xfrm>
              <a:off x="5934265" y="8666"/>
              <a:ext cx="5481912" cy="7084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7" name="Рисунок 63"/>
            <p:cNvPicPr/>
            <p:nvPr/>
          </p:nvPicPr>
          <p:blipFill>
            <a:blip r:embed="rId3" cstate="print"/>
            <a:stretch/>
          </p:blipFill>
          <p:spPr>
            <a:xfrm>
              <a:off x="11553069" y="0"/>
              <a:ext cx="638931" cy="65894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324491" y="422816"/>
            <a:ext cx="6671225" cy="8869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СОГЛАШЕНИЯ В РАМКАХ РЕГИОНАЛЬНОГО </a:t>
            </a:r>
            <a:r>
              <a:rPr lang="ru-RU" sz="2000" b="1" dirty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ПРОЕКТА </a:t>
            </a:r>
            <a:endParaRPr lang="ru-RU" sz="2000" b="1" dirty="0" smtClean="0">
              <a:solidFill>
                <a:srgbClr val="595959"/>
              </a:solidFill>
              <a:latin typeface="Cambria" pitchFamily="18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«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</a:rPr>
              <a:t>Поддержка семей, имеющих детей</a:t>
            </a:r>
            <a:r>
              <a:rPr lang="ru-RU" sz="2000" b="1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2439830" y="0"/>
            <a:ext cx="6572366" cy="491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МИНИСТЕРСТВО ОБРАЗОВАНИЯ И НАУКИ ЧЕЛЯБИНСКОЙ ОБЛАСТИ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0" y="411892"/>
            <a:ext cx="882000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1002609" y="3533738"/>
            <a:ext cx="215248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800" b="1" dirty="0" smtClean="0">
                <a:solidFill>
                  <a:srgbClr val="C00000"/>
                </a:solidFill>
                <a:latin typeface="Cambria" pitchFamily="18" charset="0"/>
                <a:ea typeface="MS Mincho" pitchFamily="49" charset="-128"/>
                <a:cs typeface="Times New Roman" pitchFamily="18" charset="0"/>
              </a:rPr>
              <a:t>«1»</a:t>
            </a:r>
            <a:r>
              <a:rPr lang="ru-RU" sz="6000" b="1" dirty="0" smtClean="0">
                <a:solidFill>
                  <a:srgbClr val="C0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 </a:t>
            </a:r>
          </a:p>
        </p:txBody>
      </p:sp>
      <p:sp>
        <p:nvSpPr>
          <p:cNvPr id="30" name="Rectangle 1"/>
          <p:cNvSpPr>
            <a:spLocks noChangeArrowheads="1"/>
          </p:cNvSpPr>
          <p:nvPr/>
        </p:nvSpPr>
        <p:spPr bwMode="auto">
          <a:xfrm>
            <a:off x="8041339" y="3685535"/>
            <a:ext cx="4211122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5200" b="1" dirty="0" smtClean="0">
                <a:solidFill>
                  <a:srgbClr val="C00000"/>
                </a:solidFill>
                <a:latin typeface="Cambria" pitchFamily="18" charset="0"/>
                <a:ea typeface="MS Mincho" pitchFamily="49" charset="-128"/>
                <a:cs typeface="Times New Roman" pitchFamily="18" charset="0"/>
              </a:rPr>
              <a:t>«0» </a:t>
            </a:r>
          </a:p>
        </p:txBody>
      </p:sp>
      <p:sp>
        <p:nvSpPr>
          <p:cNvPr id="31" name="CustomShape 6"/>
          <p:cNvSpPr/>
          <p:nvPr/>
        </p:nvSpPr>
        <p:spPr>
          <a:xfrm>
            <a:off x="377405" y="2316899"/>
            <a:ext cx="3457310" cy="3457310"/>
          </a:xfrm>
          <a:prstGeom prst="ellipse">
            <a:avLst/>
          </a:prstGeom>
          <a:noFill/>
          <a:ln w="38100">
            <a:solidFill>
              <a:srgbClr val="0081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" name="Скругленный прямоугольник 31"/>
          <p:cNvSpPr/>
          <p:nvPr/>
        </p:nvSpPr>
        <p:spPr>
          <a:xfrm>
            <a:off x="518985" y="2265404"/>
            <a:ext cx="3155091" cy="930874"/>
          </a:xfrm>
          <a:prstGeom prst="roundRect">
            <a:avLst/>
          </a:prstGeom>
          <a:solidFill>
            <a:srgbClr val="0081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33" name="Прямоугольник 32"/>
          <p:cNvSpPr/>
          <p:nvPr/>
        </p:nvSpPr>
        <p:spPr>
          <a:xfrm>
            <a:off x="379243" y="2200426"/>
            <a:ext cx="343517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kern="0" dirty="0" smtClean="0">
                <a:solidFill>
                  <a:schemeClr val="bg1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«Безденежные» </a:t>
            </a:r>
          </a:p>
          <a:p>
            <a:pPr algn="ctr"/>
            <a:r>
              <a:rPr lang="ru-RU" sz="3000" b="1" kern="0" dirty="0" smtClean="0">
                <a:solidFill>
                  <a:schemeClr val="bg1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соглашения</a:t>
            </a:r>
            <a:endParaRPr lang="ru-RU" sz="3000" b="1" dirty="0">
              <a:solidFill>
                <a:schemeClr val="bg1"/>
              </a:solidFill>
            </a:endParaRPr>
          </a:p>
        </p:txBody>
      </p:sp>
      <p:sp>
        <p:nvSpPr>
          <p:cNvPr id="34" name="CustomShape 6"/>
          <p:cNvSpPr/>
          <p:nvPr/>
        </p:nvSpPr>
        <p:spPr>
          <a:xfrm>
            <a:off x="4376875" y="2321015"/>
            <a:ext cx="3457310" cy="3457310"/>
          </a:xfrm>
          <a:prstGeom prst="ellipse">
            <a:avLst/>
          </a:prstGeom>
          <a:noFill/>
          <a:ln w="38100">
            <a:solidFill>
              <a:srgbClr val="0081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" name="Скругленный прямоугольник 34"/>
          <p:cNvSpPr/>
          <p:nvPr/>
        </p:nvSpPr>
        <p:spPr>
          <a:xfrm>
            <a:off x="4518455" y="2269520"/>
            <a:ext cx="3155091" cy="930874"/>
          </a:xfrm>
          <a:prstGeom prst="roundRect">
            <a:avLst/>
          </a:prstGeom>
          <a:solidFill>
            <a:srgbClr val="0081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CustomShape 6"/>
          <p:cNvSpPr/>
          <p:nvPr/>
        </p:nvSpPr>
        <p:spPr>
          <a:xfrm>
            <a:off x="8421654" y="2329256"/>
            <a:ext cx="3457310" cy="3457310"/>
          </a:xfrm>
          <a:prstGeom prst="ellipse">
            <a:avLst/>
          </a:prstGeom>
          <a:noFill/>
          <a:ln w="38100">
            <a:solidFill>
              <a:srgbClr val="0081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" name="Скругленный прямоугольник 36"/>
          <p:cNvSpPr/>
          <p:nvPr/>
        </p:nvSpPr>
        <p:spPr>
          <a:xfrm>
            <a:off x="8563234" y="2277761"/>
            <a:ext cx="3155091" cy="930874"/>
          </a:xfrm>
          <a:prstGeom prst="roundRect">
            <a:avLst/>
          </a:prstGeom>
          <a:solidFill>
            <a:srgbClr val="0081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4344856" y="2212329"/>
            <a:ext cx="343517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kern="0" dirty="0" smtClean="0">
                <a:solidFill>
                  <a:schemeClr val="bg1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«Денежные» </a:t>
            </a:r>
          </a:p>
          <a:p>
            <a:pPr algn="ctr"/>
            <a:r>
              <a:rPr lang="ru-RU" sz="3000" b="1" kern="0" dirty="0" smtClean="0">
                <a:solidFill>
                  <a:schemeClr val="bg1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соглашения</a:t>
            </a:r>
            <a:endParaRPr lang="ru-RU" sz="3000" b="1" dirty="0">
              <a:solidFill>
                <a:schemeClr val="bg1"/>
              </a:solidFill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4975854" y="3587435"/>
            <a:ext cx="215248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800" b="1" dirty="0" smtClean="0">
                <a:solidFill>
                  <a:srgbClr val="C00000"/>
                </a:solidFill>
                <a:latin typeface="Cambria" pitchFamily="18" charset="0"/>
                <a:ea typeface="MS Mincho" pitchFamily="49" charset="-128"/>
                <a:cs typeface="Times New Roman" pitchFamily="18" charset="0"/>
              </a:rPr>
              <a:t>«-»</a:t>
            </a:r>
            <a:r>
              <a:rPr lang="ru-RU" sz="6000" b="1" dirty="0" smtClean="0">
                <a:solidFill>
                  <a:srgbClr val="C0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 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8458513" y="2181610"/>
            <a:ext cx="34187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kern="0" dirty="0" smtClean="0">
                <a:solidFill>
                  <a:schemeClr val="bg1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на общую сумму</a:t>
            </a:r>
          </a:p>
          <a:p>
            <a:pPr algn="ctr"/>
            <a:r>
              <a:rPr lang="ru-RU" sz="3000" b="1" kern="0" dirty="0" smtClean="0">
                <a:solidFill>
                  <a:schemeClr val="bg1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млн. руб.</a:t>
            </a:r>
            <a:endParaRPr lang="ru-RU" sz="3000" b="1" kern="0" dirty="0">
              <a:solidFill>
                <a:schemeClr val="bg1"/>
              </a:solidFill>
              <a:latin typeface="Cambria" pitchFamily="18" charset="0"/>
              <a:cs typeface="Calibri Light" panose="020F0302020204030204" pitchFamily="34" charset="0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197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561210" y="2477200"/>
            <a:ext cx="11101545" cy="109727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Группа 6"/>
          <p:cNvGrpSpPr/>
          <p:nvPr/>
        </p:nvGrpSpPr>
        <p:grpSpPr>
          <a:xfrm>
            <a:off x="5934265" y="0"/>
            <a:ext cx="6257735" cy="717146"/>
            <a:chOff x="5934265" y="0"/>
            <a:chExt cx="6257735" cy="717146"/>
          </a:xfrm>
        </p:grpSpPr>
        <p:pic>
          <p:nvPicPr>
            <p:cNvPr id="8" name="Рисунок 1"/>
            <p:cNvPicPr/>
            <p:nvPr/>
          </p:nvPicPr>
          <p:blipFill>
            <a:blip r:embed="rId2" cstate="print"/>
            <a:srcRect t="872" r="2699"/>
            <a:stretch/>
          </p:blipFill>
          <p:spPr>
            <a:xfrm>
              <a:off x="5934265" y="8666"/>
              <a:ext cx="5481912" cy="7084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1" name="Рисунок 63"/>
            <p:cNvPicPr/>
            <p:nvPr/>
          </p:nvPicPr>
          <p:blipFill>
            <a:blip r:embed="rId3" cstate="print"/>
            <a:stretch/>
          </p:blipFill>
          <p:spPr>
            <a:xfrm>
              <a:off x="11553069" y="0"/>
              <a:ext cx="638931" cy="65894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15</a:t>
            </a:r>
            <a:endParaRPr lang="ru-RU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Bahnschrift SemiBold SemiConden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645768" y="595812"/>
            <a:ext cx="608634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ФИНАНСИРОВАНИЕ </a:t>
            </a:r>
            <a:r>
              <a:rPr lang="ru-RU" sz="2000" b="1" dirty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РЕГИОНАЛЬНОГО </a:t>
            </a:r>
            <a:r>
              <a:rPr lang="ru-RU" sz="2000" b="1" dirty="0" smtClean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ПРОЕКТА </a:t>
            </a:r>
          </a:p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«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</a:rPr>
              <a:t>Поддержка семей, имеющих детей</a:t>
            </a:r>
            <a:r>
              <a:rPr lang="ru-RU" sz="2000" b="1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7540" y="2500913"/>
            <a:ext cx="11241589" cy="95410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kern="0" dirty="0" smtClean="0">
                <a:solidFill>
                  <a:srgbClr val="595959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По данному региональному проекту федеральное и региональное финансирование на 2019 год не предусмотрено.  </a:t>
            </a:r>
            <a:endParaRPr lang="ru-RU" sz="2800" b="1" kern="0" dirty="0">
              <a:solidFill>
                <a:srgbClr val="595959"/>
              </a:solidFill>
              <a:latin typeface="Cambria" pitchFamily="18" charset="0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439830" y="0"/>
            <a:ext cx="6572366" cy="491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МИНИСТЕРСТВО ОБРАЗОВАНИЯ И НАУКИ ЧЕЛЯБИНСКОЙ ОБЛАСТИ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0" y="411892"/>
            <a:ext cx="882000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CustomShape 29"/>
          <p:cNvSpPr/>
          <p:nvPr/>
        </p:nvSpPr>
        <p:spPr>
          <a:xfrm>
            <a:off x="466236" y="2328590"/>
            <a:ext cx="354114" cy="354114"/>
          </a:xfrm>
          <a:prstGeom prst="ellipse">
            <a:avLst/>
          </a:prstGeom>
          <a:solidFill>
            <a:srgbClr val="008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="" xmlns:p14="http://schemas.microsoft.com/office/powerpoint/2010/main" val="12056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359844" y="4719147"/>
            <a:ext cx="11681255" cy="8503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CustomShape 29"/>
          <p:cNvSpPr/>
          <p:nvPr/>
        </p:nvSpPr>
        <p:spPr>
          <a:xfrm>
            <a:off x="264865" y="4636883"/>
            <a:ext cx="354114" cy="354114"/>
          </a:xfrm>
          <a:prstGeom prst="ellipse">
            <a:avLst/>
          </a:prstGeom>
          <a:solidFill>
            <a:srgbClr val="008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" name="Скругленный прямоугольник 15"/>
          <p:cNvSpPr/>
          <p:nvPr/>
        </p:nvSpPr>
        <p:spPr>
          <a:xfrm>
            <a:off x="348759" y="3045517"/>
            <a:ext cx="11681255" cy="140456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CustomShape 29"/>
          <p:cNvSpPr/>
          <p:nvPr/>
        </p:nvSpPr>
        <p:spPr>
          <a:xfrm>
            <a:off x="278719" y="2963254"/>
            <a:ext cx="354114" cy="354114"/>
          </a:xfrm>
          <a:prstGeom prst="ellipse">
            <a:avLst/>
          </a:prstGeom>
          <a:solidFill>
            <a:srgbClr val="008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6" name="Группа 5"/>
          <p:cNvGrpSpPr/>
          <p:nvPr/>
        </p:nvGrpSpPr>
        <p:grpSpPr>
          <a:xfrm>
            <a:off x="5934265" y="0"/>
            <a:ext cx="6257735" cy="717146"/>
            <a:chOff x="5934265" y="0"/>
            <a:chExt cx="6257735" cy="717146"/>
          </a:xfrm>
        </p:grpSpPr>
        <p:pic>
          <p:nvPicPr>
            <p:cNvPr id="7" name="Рисунок 1"/>
            <p:cNvPicPr/>
            <p:nvPr/>
          </p:nvPicPr>
          <p:blipFill>
            <a:blip r:embed="rId2" cstate="print"/>
            <a:srcRect t="872" r="2699"/>
            <a:stretch/>
          </p:blipFill>
          <p:spPr>
            <a:xfrm>
              <a:off x="5934265" y="8666"/>
              <a:ext cx="5481912" cy="7084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" name="Рисунок 63"/>
            <p:cNvPicPr/>
            <p:nvPr/>
          </p:nvPicPr>
          <p:blipFill>
            <a:blip r:embed="rId3" cstate="print"/>
            <a:stretch/>
          </p:blipFill>
          <p:spPr>
            <a:xfrm>
              <a:off x="11553069" y="0"/>
              <a:ext cx="638931" cy="65894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16</a:t>
            </a:r>
            <a:endParaRPr lang="ru-RU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Bahnschrift SemiBold SemiConden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038856" y="547062"/>
            <a:ext cx="5589745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ПОКАЗАТЕЛИ РЕГИОНАЛЬНОГО ПРОЕКТА </a:t>
            </a:r>
          </a:p>
          <a:p>
            <a:pPr algn="ctr">
              <a:lnSpc>
                <a:spcPct val="100000"/>
              </a:lnSpc>
            </a:pP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«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</a:rPr>
              <a:t>Поддержка семей, имеющих детей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439830" y="0"/>
            <a:ext cx="6572366" cy="491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МИНИСТЕРСТВО ОБРАЗОВАНИЯ И НАУКИ ЧЕЛЯБИНСКОЙ ОБЛАСТИ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0" y="411892"/>
            <a:ext cx="882000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345988" y="1421764"/>
            <a:ext cx="11681255" cy="140456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CustomShape 29"/>
          <p:cNvSpPr/>
          <p:nvPr/>
        </p:nvSpPr>
        <p:spPr>
          <a:xfrm>
            <a:off x="275948" y="1339501"/>
            <a:ext cx="354114" cy="354114"/>
          </a:xfrm>
          <a:prstGeom prst="ellipse">
            <a:avLst/>
          </a:prstGeom>
          <a:solidFill>
            <a:srgbClr val="008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" name="Прямоугольник 13"/>
          <p:cNvSpPr/>
          <p:nvPr/>
        </p:nvSpPr>
        <p:spPr>
          <a:xfrm>
            <a:off x="653933" y="1515425"/>
            <a:ext cx="112249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2400" b="1" spc="-1" dirty="0" smtClean="0">
                <a:solidFill>
                  <a:srgbClr val="0081B7"/>
                </a:solidFill>
                <a:latin typeface="Cambria" pitchFamily="18" charset="0"/>
              </a:rPr>
              <a:t>1.</a:t>
            </a:r>
            <a:r>
              <a:rPr lang="en-US" sz="2400" spc="-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ru-RU" sz="2400" spc="-1" dirty="0" smtClean="0">
                <a:solidFill>
                  <a:srgbClr val="000000"/>
                </a:solidFill>
                <a:latin typeface="Cambria" pitchFamily="18" charset="0"/>
              </a:rPr>
              <a:t>К</a:t>
            </a:r>
            <a:r>
              <a:rPr lang="ru-RU" sz="2400" spc="-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ru-RU" sz="2400" spc="-1" dirty="0" smtClean="0">
                <a:solidFill>
                  <a:srgbClr val="000000"/>
                </a:solidFill>
                <a:latin typeface="Cambria" pitchFamily="18" charset="0"/>
              </a:rPr>
              <a:t>2024 </a:t>
            </a:r>
            <a:r>
              <a:rPr lang="ru-RU" sz="2400" spc="-1" dirty="0" smtClean="0">
                <a:solidFill>
                  <a:srgbClr val="000000"/>
                </a:solidFill>
                <a:latin typeface="Cambria" pitchFamily="18" charset="0"/>
              </a:rPr>
              <a:t>году не </a:t>
            </a:r>
            <a:r>
              <a:rPr lang="ru-RU" sz="2400" spc="-1" dirty="0" smtClean="0">
                <a:solidFill>
                  <a:srgbClr val="000000"/>
                </a:solidFill>
                <a:latin typeface="Cambria" pitchFamily="18" charset="0"/>
              </a:rPr>
              <a:t>менее 100 родителей (законных представителей)  получат услуги  психолого-педагогической, методической и консультативной </a:t>
            </a:r>
            <a:r>
              <a:rPr lang="ru-RU" sz="2400" spc="-1" dirty="0" smtClean="0">
                <a:solidFill>
                  <a:srgbClr val="000000"/>
                </a:solidFill>
                <a:latin typeface="Cambria" pitchFamily="18" charset="0"/>
              </a:rPr>
              <a:t>помощи.</a:t>
            </a:r>
            <a:endParaRPr lang="ru-RU" sz="2400" spc="-1" dirty="0" smtClean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20684" y="3139228"/>
            <a:ext cx="113080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spc="-1" dirty="0" smtClean="0">
                <a:solidFill>
                  <a:srgbClr val="0081B7"/>
                </a:solidFill>
                <a:latin typeface="Cambria" pitchFamily="18" charset="0"/>
              </a:rPr>
              <a:t>2. </a:t>
            </a:r>
            <a:r>
              <a:rPr lang="ru-RU" sz="2400" spc="-1" dirty="0" smtClean="0">
                <a:solidFill>
                  <a:srgbClr val="000000"/>
                </a:solidFill>
                <a:latin typeface="Cambria" pitchFamily="18" charset="0"/>
              </a:rPr>
              <a:t>Доля граждан, положительно оценивающих качество услуг психолого-педагогической, методической  и консультативной помощи, от общего числа обратившихся за получением услуги, к 2024 году составит 100%.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70560" y="4718504"/>
            <a:ext cx="112415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spc="-1" dirty="0" smtClean="0">
                <a:solidFill>
                  <a:srgbClr val="000000"/>
                </a:solidFill>
                <a:latin typeface="Cambria" pitchFamily="18" charset="0"/>
              </a:rPr>
              <a:t>В 2019 году проводится подготовка нормативно-правовой базы для реализации проекта.</a:t>
            </a:r>
            <a:endParaRPr lang="ru-RU" sz="24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422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390699" y="3727158"/>
            <a:ext cx="11612879" cy="24167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45988" y="1488268"/>
            <a:ext cx="11681255" cy="182851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CustomShape 29"/>
          <p:cNvSpPr/>
          <p:nvPr/>
        </p:nvSpPr>
        <p:spPr>
          <a:xfrm>
            <a:off x="275948" y="1414318"/>
            <a:ext cx="354114" cy="354114"/>
          </a:xfrm>
          <a:prstGeom prst="ellipse">
            <a:avLst/>
          </a:prstGeom>
          <a:solidFill>
            <a:srgbClr val="008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9" name="Группа 8"/>
          <p:cNvGrpSpPr/>
          <p:nvPr/>
        </p:nvGrpSpPr>
        <p:grpSpPr>
          <a:xfrm>
            <a:off x="5934265" y="0"/>
            <a:ext cx="6257735" cy="717146"/>
            <a:chOff x="5934265" y="0"/>
            <a:chExt cx="6257735" cy="717146"/>
          </a:xfrm>
        </p:grpSpPr>
        <p:pic>
          <p:nvPicPr>
            <p:cNvPr id="11" name="Рисунок 1"/>
            <p:cNvPicPr/>
            <p:nvPr/>
          </p:nvPicPr>
          <p:blipFill>
            <a:blip r:embed="rId2" cstate="print"/>
            <a:srcRect t="872" r="2699"/>
            <a:stretch/>
          </p:blipFill>
          <p:spPr>
            <a:xfrm>
              <a:off x="5934265" y="8666"/>
              <a:ext cx="5481912" cy="7084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2" name="Рисунок 63"/>
            <p:cNvPicPr/>
            <p:nvPr/>
          </p:nvPicPr>
          <p:blipFill>
            <a:blip r:embed="rId3" cstate="print"/>
            <a:stretch/>
          </p:blipFill>
          <p:spPr>
            <a:xfrm>
              <a:off x="11553069" y="0"/>
              <a:ext cx="638931" cy="65894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10" name="Заголовок 1"/>
          <p:cNvSpPr txBox="1">
            <a:spLocks/>
          </p:cNvSpPr>
          <p:nvPr/>
        </p:nvSpPr>
        <p:spPr>
          <a:xfrm>
            <a:off x="2497488" y="571851"/>
            <a:ext cx="5592068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ЦЕЛИ, ЗАДАЧИ РЕГИОНАЛЬНОГО ПРОЕКТА </a:t>
            </a:r>
          </a:p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«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</a:rPr>
              <a:t>Цифровая образовательная среда</a:t>
            </a:r>
            <a:r>
              <a:rPr lang="ru-RU" sz="2000" b="1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5141" y="1540764"/>
            <a:ext cx="11321485" cy="1692771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b="1" kern="0" dirty="0" smtClean="0">
                <a:solidFill>
                  <a:srgbClr val="C00000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Цель проекта </a:t>
            </a:r>
            <a:r>
              <a:rPr lang="ru-RU" sz="2400" kern="0" dirty="0" smtClean="0">
                <a:latin typeface="Cambria" pitchFamily="18" charset="0"/>
                <a:cs typeface="Calibri Light" panose="020F0302020204030204" pitchFamily="34" charset="0"/>
                <a:sym typeface="Arial"/>
              </a:rPr>
              <a:t>-</a:t>
            </a:r>
            <a:r>
              <a:rPr lang="ru-RU" sz="2400" b="1" kern="0" dirty="0" smtClean="0">
                <a:solidFill>
                  <a:srgbClr val="C00000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 </a:t>
            </a:r>
            <a:r>
              <a:rPr lang="ru-RU" sz="2000" kern="0" dirty="0" smtClean="0">
                <a:latin typeface="Cambria" pitchFamily="18" charset="0"/>
                <a:cs typeface="Calibri Light" panose="020F0302020204030204" pitchFamily="34" charset="0"/>
                <a:sym typeface="Arial"/>
              </a:rPr>
              <a:t>с</a:t>
            </a:r>
            <a:r>
              <a:rPr lang="ru-RU" sz="2000" dirty="0" smtClean="0">
                <a:latin typeface="Cambria" pitchFamily="18" charset="0"/>
              </a:rPr>
              <a:t>оздание условий для внедрения к 2024 году современной и безопасной цифровой образовательной среды, обеспечивающей формирование ценности к саморазвитию и самообразованию у обучающихся образовательных организаций всех видов и уровней, путем обновления информационно-коммуникационной инфраструктуры, подготовки кадров, создания федеральной цифровой платформы.</a:t>
            </a:r>
            <a:endParaRPr lang="ru-RU" sz="2000" kern="0" dirty="0">
              <a:solidFill>
                <a:srgbClr val="C00000"/>
              </a:solidFill>
              <a:latin typeface="Cambria" pitchFamily="18" charset="0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3568" y="3751114"/>
            <a:ext cx="11253633" cy="236988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b="1" kern="0" dirty="0" smtClean="0">
                <a:solidFill>
                  <a:srgbClr val="C00000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Ожидаемые результаты:</a:t>
            </a:r>
            <a:r>
              <a:rPr lang="ru-RU" sz="2400" kern="0" dirty="0" smtClean="0">
                <a:solidFill>
                  <a:srgbClr val="C00000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  </a:t>
            </a:r>
          </a:p>
          <a:p>
            <a:pPr algn="just"/>
            <a:r>
              <a:rPr lang="ru-RU" sz="2400" b="1" kern="0" dirty="0" smtClean="0">
                <a:solidFill>
                  <a:srgbClr val="0081B7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1. </a:t>
            </a:r>
            <a:r>
              <a:rPr lang="ru-RU" sz="2400" b="1" kern="0" dirty="0" smtClean="0">
                <a:latin typeface="Cambria" pitchFamily="18" charset="0"/>
                <a:cs typeface="Calibri Light" panose="020F0302020204030204" pitchFamily="34" charset="0"/>
                <a:sym typeface="Arial"/>
              </a:rPr>
              <a:t>100% </a:t>
            </a:r>
            <a:r>
              <a:rPr lang="ru-RU" sz="2000" dirty="0" smtClean="0">
                <a:latin typeface="Cambria" pitchFamily="18" charset="0"/>
              </a:rPr>
              <a:t>образовательных организаций, расположенных на территории Челябинской области, обеспеченны Интернет-соединением со скоростью соединения не менее 100Мб/</a:t>
            </a:r>
            <a:r>
              <a:rPr lang="ru-RU" sz="2000" dirty="0" err="1" smtClean="0">
                <a:latin typeface="Cambria" pitchFamily="18" charset="0"/>
              </a:rPr>
              <a:t>c</a:t>
            </a:r>
            <a:r>
              <a:rPr lang="ru-RU" sz="2000" dirty="0" smtClean="0">
                <a:latin typeface="Cambria" pitchFamily="18" charset="0"/>
              </a:rPr>
              <a:t> – для образовательных организаций, расположенных в городах, 50Мб/</a:t>
            </a:r>
            <a:r>
              <a:rPr lang="ru-RU" sz="2000" dirty="0" err="1" smtClean="0">
                <a:latin typeface="Cambria" pitchFamily="18" charset="0"/>
              </a:rPr>
              <a:t>c</a:t>
            </a:r>
            <a:r>
              <a:rPr lang="ru-RU" sz="2000" dirty="0" smtClean="0">
                <a:latin typeface="Cambria" pitchFamily="18" charset="0"/>
              </a:rPr>
              <a:t> – для образовательных организаций, расположенных в сельской местности и поселках городского типа, а также  гарантированным Интернет-трафиком.</a:t>
            </a:r>
          </a:p>
          <a:p>
            <a:pPr algn="just"/>
            <a:r>
              <a:rPr lang="ru-RU" sz="2000" b="1" kern="0" dirty="0" smtClean="0">
                <a:solidFill>
                  <a:srgbClr val="0081B7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2. </a:t>
            </a:r>
            <a:r>
              <a:rPr lang="ru-RU" sz="2000" dirty="0" smtClean="0">
                <a:latin typeface="Cambria" pitchFamily="18" charset="0"/>
              </a:rPr>
              <a:t>Создание в регионе центров цифрового образования детей «IT-куб».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439830" y="0"/>
            <a:ext cx="6572366" cy="491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МИНИСТЕРСТВО ОБРАЗОВАНИЯ И НАУКИ ЧЕЛЯБИНСКОЙ ОБЛАСТИ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0" y="411892"/>
            <a:ext cx="882000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CustomShape 29"/>
          <p:cNvSpPr/>
          <p:nvPr/>
        </p:nvSpPr>
        <p:spPr>
          <a:xfrm>
            <a:off x="299384" y="3644895"/>
            <a:ext cx="354114" cy="354114"/>
          </a:xfrm>
          <a:prstGeom prst="ellipse">
            <a:avLst/>
          </a:prstGeom>
          <a:solidFill>
            <a:srgbClr val="008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="" xmlns:p14="http://schemas.microsoft.com/office/powerpoint/2010/main" val="125139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5934265" y="0"/>
            <a:ext cx="6257735" cy="717146"/>
            <a:chOff x="5934265" y="0"/>
            <a:chExt cx="6257735" cy="717146"/>
          </a:xfrm>
        </p:grpSpPr>
        <p:pic>
          <p:nvPicPr>
            <p:cNvPr id="17" name="Рисунок 1"/>
            <p:cNvPicPr/>
            <p:nvPr/>
          </p:nvPicPr>
          <p:blipFill>
            <a:blip r:embed="rId2" cstate="print"/>
            <a:srcRect t="872" r="2699"/>
            <a:stretch/>
          </p:blipFill>
          <p:spPr>
            <a:xfrm>
              <a:off x="5934265" y="8666"/>
              <a:ext cx="5481912" cy="7084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8" name="Рисунок 63"/>
            <p:cNvPicPr/>
            <p:nvPr/>
          </p:nvPicPr>
          <p:blipFill>
            <a:blip r:embed="rId3" cstate="print"/>
            <a:stretch/>
          </p:blipFill>
          <p:spPr>
            <a:xfrm>
              <a:off x="11553069" y="0"/>
              <a:ext cx="638931" cy="65894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373920" y="571776"/>
            <a:ext cx="6662988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СОГЛАШЕНИЯ В РАМКАХ РЕГИОНАЛЬНОГО </a:t>
            </a:r>
            <a:r>
              <a:rPr lang="ru-RU" sz="2000" b="1" dirty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ПРОЕКТА </a:t>
            </a:r>
            <a:endParaRPr lang="ru-RU" sz="2000" b="1" dirty="0" smtClean="0">
              <a:solidFill>
                <a:srgbClr val="595959"/>
              </a:solidFill>
              <a:latin typeface="Cambria" pitchFamily="18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«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</a:rPr>
              <a:t>Цифровая образовательная среда</a:t>
            </a:r>
            <a:r>
              <a:rPr lang="ru-RU" sz="2000" b="1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2439830" y="0"/>
            <a:ext cx="6572366" cy="491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МИНИСТЕРСТВО ОБРАЗОВАНИЯ И НАУКИ ЧЕЛЯБИНСКОЙ ОБЛАСТИ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0" y="411892"/>
            <a:ext cx="882000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Rectangle 1"/>
          <p:cNvSpPr>
            <a:spLocks noChangeArrowheads="1"/>
          </p:cNvSpPr>
          <p:nvPr/>
        </p:nvSpPr>
        <p:spPr bwMode="auto">
          <a:xfrm>
            <a:off x="1002609" y="3533738"/>
            <a:ext cx="215248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800" b="1" dirty="0" smtClean="0">
                <a:solidFill>
                  <a:srgbClr val="C00000"/>
                </a:solidFill>
                <a:latin typeface="Cambria" pitchFamily="18" charset="0"/>
                <a:ea typeface="MS Mincho" pitchFamily="49" charset="-128"/>
                <a:cs typeface="Times New Roman" pitchFamily="18" charset="0"/>
              </a:rPr>
              <a:t>«1»</a:t>
            </a:r>
            <a:r>
              <a:rPr lang="ru-RU" sz="6000" b="1" dirty="0" smtClean="0">
                <a:solidFill>
                  <a:srgbClr val="C0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 </a:t>
            </a: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7999774" y="3685535"/>
            <a:ext cx="4211122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5200" b="1" dirty="0" smtClean="0">
                <a:solidFill>
                  <a:srgbClr val="C00000"/>
                </a:solidFill>
                <a:latin typeface="Cambria" pitchFamily="18" charset="0"/>
                <a:ea typeface="MS Mincho" pitchFamily="49" charset="-128"/>
                <a:cs typeface="Times New Roman" pitchFamily="18" charset="0"/>
              </a:rPr>
              <a:t>«12,4» </a:t>
            </a:r>
          </a:p>
        </p:txBody>
      </p:sp>
      <p:sp>
        <p:nvSpPr>
          <p:cNvPr id="32" name="CustomShape 6"/>
          <p:cNvSpPr/>
          <p:nvPr/>
        </p:nvSpPr>
        <p:spPr>
          <a:xfrm>
            <a:off x="377405" y="2316899"/>
            <a:ext cx="3457310" cy="3457310"/>
          </a:xfrm>
          <a:prstGeom prst="ellipse">
            <a:avLst/>
          </a:prstGeom>
          <a:noFill/>
          <a:ln w="38100">
            <a:solidFill>
              <a:srgbClr val="0081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" name="Скругленный прямоугольник 32"/>
          <p:cNvSpPr/>
          <p:nvPr/>
        </p:nvSpPr>
        <p:spPr>
          <a:xfrm>
            <a:off x="518985" y="2265404"/>
            <a:ext cx="3155091" cy="930874"/>
          </a:xfrm>
          <a:prstGeom prst="roundRect">
            <a:avLst/>
          </a:prstGeom>
          <a:solidFill>
            <a:srgbClr val="0081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34" name="Прямоугольник 33"/>
          <p:cNvSpPr/>
          <p:nvPr/>
        </p:nvSpPr>
        <p:spPr>
          <a:xfrm>
            <a:off x="379243" y="2200426"/>
            <a:ext cx="343517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kern="0" dirty="0" smtClean="0">
                <a:solidFill>
                  <a:schemeClr val="bg1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«Безденежные» </a:t>
            </a:r>
          </a:p>
          <a:p>
            <a:pPr algn="ctr"/>
            <a:r>
              <a:rPr lang="ru-RU" sz="3000" b="1" kern="0" dirty="0" smtClean="0">
                <a:solidFill>
                  <a:schemeClr val="bg1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соглашения</a:t>
            </a:r>
            <a:endParaRPr lang="ru-RU" sz="3000" b="1" dirty="0">
              <a:solidFill>
                <a:schemeClr val="bg1"/>
              </a:solidFill>
            </a:endParaRPr>
          </a:p>
        </p:txBody>
      </p:sp>
      <p:sp>
        <p:nvSpPr>
          <p:cNvPr id="35" name="CustomShape 6"/>
          <p:cNvSpPr/>
          <p:nvPr/>
        </p:nvSpPr>
        <p:spPr>
          <a:xfrm>
            <a:off x="4376875" y="2321015"/>
            <a:ext cx="3457310" cy="3457310"/>
          </a:xfrm>
          <a:prstGeom prst="ellipse">
            <a:avLst/>
          </a:prstGeom>
          <a:noFill/>
          <a:ln w="38100">
            <a:solidFill>
              <a:srgbClr val="0081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" name="Скругленный прямоугольник 35"/>
          <p:cNvSpPr/>
          <p:nvPr/>
        </p:nvSpPr>
        <p:spPr>
          <a:xfrm>
            <a:off x="4518455" y="2269520"/>
            <a:ext cx="3155091" cy="930874"/>
          </a:xfrm>
          <a:prstGeom prst="roundRect">
            <a:avLst/>
          </a:prstGeom>
          <a:solidFill>
            <a:srgbClr val="0081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CustomShape 6"/>
          <p:cNvSpPr/>
          <p:nvPr/>
        </p:nvSpPr>
        <p:spPr>
          <a:xfrm>
            <a:off x="8421654" y="2329256"/>
            <a:ext cx="3457310" cy="3457310"/>
          </a:xfrm>
          <a:prstGeom prst="ellipse">
            <a:avLst/>
          </a:prstGeom>
          <a:noFill/>
          <a:ln w="38100">
            <a:solidFill>
              <a:srgbClr val="0081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" name="Скругленный прямоугольник 37"/>
          <p:cNvSpPr/>
          <p:nvPr/>
        </p:nvSpPr>
        <p:spPr>
          <a:xfrm>
            <a:off x="8563234" y="2277761"/>
            <a:ext cx="3155091" cy="930874"/>
          </a:xfrm>
          <a:prstGeom prst="roundRect">
            <a:avLst/>
          </a:prstGeom>
          <a:solidFill>
            <a:srgbClr val="0081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4344856" y="2212329"/>
            <a:ext cx="343517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kern="0" dirty="0" smtClean="0">
                <a:solidFill>
                  <a:schemeClr val="bg1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«Денежные» </a:t>
            </a:r>
          </a:p>
          <a:p>
            <a:pPr algn="ctr"/>
            <a:r>
              <a:rPr lang="ru-RU" sz="3000" b="1" kern="0" dirty="0" smtClean="0">
                <a:solidFill>
                  <a:schemeClr val="bg1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соглашения</a:t>
            </a:r>
            <a:endParaRPr lang="ru-RU" sz="3000" b="1" dirty="0">
              <a:solidFill>
                <a:schemeClr val="bg1"/>
              </a:solidFill>
            </a:endParaRPr>
          </a:p>
        </p:txBody>
      </p:sp>
      <p:sp>
        <p:nvSpPr>
          <p:cNvPr id="40" name="Rectangle 1"/>
          <p:cNvSpPr>
            <a:spLocks noChangeArrowheads="1"/>
          </p:cNvSpPr>
          <p:nvPr/>
        </p:nvSpPr>
        <p:spPr bwMode="auto">
          <a:xfrm>
            <a:off x="4975854" y="3587435"/>
            <a:ext cx="215248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800" b="1" dirty="0" smtClean="0">
                <a:solidFill>
                  <a:srgbClr val="C00000"/>
                </a:solidFill>
                <a:latin typeface="Cambria" pitchFamily="18" charset="0"/>
                <a:ea typeface="MS Mincho" pitchFamily="49" charset="-128"/>
                <a:cs typeface="Times New Roman" pitchFamily="18" charset="0"/>
              </a:rPr>
              <a:t>«1»</a:t>
            </a:r>
            <a:r>
              <a:rPr lang="ru-RU" sz="6000" b="1" dirty="0" smtClean="0">
                <a:solidFill>
                  <a:srgbClr val="C0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 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8458513" y="2181610"/>
            <a:ext cx="34187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kern="0" dirty="0" smtClean="0">
                <a:solidFill>
                  <a:schemeClr val="bg1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на общую сумму</a:t>
            </a:r>
          </a:p>
          <a:p>
            <a:pPr algn="ctr"/>
            <a:r>
              <a:rPr lang="ru-RU" sz="3000" b="1" kern="0" dirty="0" smtClean="0">
                <a:solidFill>
                  <a:schemeClr val="bg1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млн. руб.</a:t>
            </a:r>
            <a:endParaRPr lang="ru-RU" sz="3000" b="1" kern="0" dirty="0">
              <a:solidFill>
                <a:schemeClr val="bg1"/>
              </a:solidFill>
              <a:latin typeface="Cambria" pitchFamily="18" charset="0"/>
              <a:cs typeface="Calibri Light" panose="020F0302020204030204" pitchFamily="34" charset="0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197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21"/>
          <p:cNvSpPr/>
          <p:nvPr/>
        </p:nvSpPr>
        <p:spPr>
          <a:xfrm>
            <a:off x="296109" y="5079336"/>
            <a:ext cx="11681255" cy="110533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CustomShape 29"/>
          <p:cNvSpPr/>
          <p:nvPr/>
        </p:nvSpPr>
        <p:spPr>
          <a:xfrm>
            <a:off x="226069" y="4972133"/>
            <a:ext cx="354114" cy="354114"/>
          </a:xfrm>
          <a:prstGeom prst="ellipse">
            <a:avLst/>
          </a:prstGeom>
          <a:solidFill>
            <a:srgbClr val="008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" name="Скругленный прямоугольник 15"/>
          <p:cNvSpPr/>
          <p:nvPr/>
        </p:nvSpPr>
        <p:spPr>
          <a:xfrm>
            <a:off x="323821" y="2588303"/>
            <a:ext cx="11681255" cy="11108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45988" y="1305383"/>
            <a:ext cx="11681255" cy="11302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CustomShape 29"/>
          <p:cNvSpPr/>
          <p:nvPr/>
        </p:nvSpPr>
        <p:spPr>
          <a:xfrm>
            <a:off x="275948" y="1231432"/>
            <a:ext cx="354114" cy="354114"/>
          </a:xfrm>
          <a:prstGeom prst="ellipse">
            <a:avLst/>
          </a:prstGeom>
          <a:solidFill>
            <a:srgbClr val="008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6" name="Группа 5"/>
          <p:cNvGrpSpPr/>
          <p:nvPr/>
        </p:nvGrpSpPr>
        <p:grpSpPr>
          <a:xfrm>
            <a:off x="5934265" y="0"/>
            <a:ext cx="6257735" cy="717146"/>
            <a:chOff x="5934265" y="0"/>
            <a:chExt cx="6257735" cy="717146"/>
          </a:xfrm>
        </p:grpSpPr>
        <p:pic>
          <p:nvPicPr>
            <p:cNvPr id="7" name="Рисунок 1"/>
            <p:cNvPicPr/>
            <p:nvPr/>
          </p:nvPicPr>
          <p:blipFill>
            <a:blip r:embed="rId2" cstate="print"/>
            <a:srcRect t="872" r="2699"/>
            <a:stretch/>
          </p:blipFill>
          <p:spPr>
            <a:xfrm>
              <a:off x="5934265" y="8666"/>
              <a:ext cx="5481912" cy="7084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" name="Рисунок 63"/>
            <p:cNvPicPr/>
            <p:nvPr/>
          </p:nvPicPr>
          <p:blipFill>
            <a:blip r:embed="rId3" cstate="print"/>
            <a:stretch/>
          </p:blipFill>
          <p:spPr>
            <a:xfrm>
              <a:off x="11553069" y="0"/>
              <a:ext cx="638931" cy="65894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736386" y="539049"/>
            <a:ext cx="5880393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ПОКАЗАТЕЛИ РЕГИОНАЛЬНОГО ПРОЕКТА </a:t>
            </a:r>
          </a:p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«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</a:rPr>
              <a:t>Цифровая образовательная среда</a:t>
            </a:r>
            <a:r>
              <a:rPr lang="ru-RU" sz="2000" b="1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439830" y="0"/>
            <a:ext cx="6572366" cy="491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МИНИСТЕРСТВО ОБРАЗОВАНИЯ И НАУКИ ЧЕЛЯБИНСКОЙ ОБЛАСТИ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0" y="411892"/>
            <a:ext cx="882000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592974" y="1321691"/>
            <a:ext cx="113357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1600" b="1" dirty="0" smtClean="0">
                <a:solidFill>
                  <a:srgbClr val="0081B7"/>
                </a:solidFill>
                <a:latin typeface="Cambria" pitchFamily="18" charset="0"/>
              </a:rPr>
              <a:t>1. </a:t>
            </a:r>
            <a:r>
              <a:rPr lang="ru-RU" sz="1600" dirty="0" smtClean="0">
                <a:latin typeface="Cambria" pitchFamily="18" charset="0"/>
              </a:rPr>
              <a:t>Доля образовательных организаций, расположенных на территории Челябинской области,  обеспеченных Интернет-соединением со скоростью соединения не менее 100Мб/</a:t>
            </a:r>
            <a:r>
              <a:rPr lang="ru-RU" sz="1600" dirty="0" err="1" smtClean="0">
                <a:latin typeface="Cambria" pitchFamily="18" charset="0"/>
              </a:rPr>
              <a:t>c</a:t>
            </a:r>
            <a:r>
              <a:rPr lang="ru-RU" sz="1600" dirty="0" smtClean="0">
                <a:latin typeface="Cambria" pitchFamily="18" charset="0"/>
              </a:rPr>
              <a:t> – для образовательных организаций, расположенных в городах, 50Мб/</a:t>
            </a:r>
            <a:r>
              <a:rPr lang="ru-RU" sz="1600" dirty="0" err="1" smtClean="0">
                <a:latin typeface="Cambria" pitchFamily="18" charset="0"/>
              </a:rPr>
              <a:t>c</a:t>
            </a:r>
            <a:r>
              <a:rPr lang="ru-RU" sz="1600" dirty="0" smtClean="0">
                <a:latin typeface="Cambria" pitchFamily="18" charset="0"/>
              </a:rPr>
              <a:t> – для образовательных организаций, расположенных в сельской местности и поселках городского типа, а также  гарантированным Интернет-трафиком </a:t>
            </a:r>
            <a:r>
              <a:rPr lang="ru-RU" sz="1600" b="1" dirty="0" smtClean="0">
                <a:latin typeface="Cambria" pitchFamily="18" charset="0"/>
              </a:rPr>
              <a:t>на 2024 год составит 100%, на 2019 год - 20%.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90207" y="2593527"/>
            <a:ext cx="1134686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1600" b="1" dirty="0" smtClean="0">
                <a:solidFill>
                  <a:srgbClr val="0081B7"/>
                </a:solidFill>
                <a:latin typeface="Cambria" pitchFamily="18" charset="0"/>
              </a:rPr>
              <a:t>2. </a:t>
            </a:r>
            <a:r>
              <a:rPr lang="ru-RU" sz="1600" dirty="0" smtClean="0">
                <a:latin typeface="Cambria" pitchFamily="18" charset="0"/>
              </a:rPr>
              <a:t>Доля образовательных организаций, реализующих программы общего образования, дополнительного образования детей и среднего профессионального образования, осуществляющих образовательную деятельность с использованием федеральной информационно-сервисной платформы цифровой образовательной среды, в общем числе образовательных организаций </a:t>
            </a:r>
            <a:r>
              <a:rPr lang="ru-RU" sz="1600" b="1" dirty="0" smtClean="0">
                <a:latin typeface="Cambria" pitchFamily="18" charset="0"/>
              </a:rPr>
              <a:t>на 2024 год - 95%, на 2019 год - 5%.</a:t>
            </a:r>
          </a:p>
        </p:txBody>
      </p:sp>
      <p:sp>
        <p:nvSpPr>
          <p:cNvPr id="17" name="CustomShape 29"/>
          <p:cNvSpPr/>
          <p:nvPr/>
        </p:nvSpPr>
        <p:spPr>
          <a:xfrm>
            <a:off x="245468" y="2497725"/>
            <a:ext cx="354114" cy="354114"/>
          </a:xfrm>
          <a:prstGeom prst="ellipse">
            <a:avLst/>
          </a:prstGeom>
          <a:solidFill>
            <a:srgbClr val="008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" name="Прямоугольник 18"/>
          <p:cNvSpPr/>
          <p:nvPr/>
        </p:nvSpPr>
        <p:spPr>
          <a:xfrm>
            <a:off x="609600" y="5067459"/>
            <a:ext cx="11277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b="1" dirty="0" smtClean="0">
                <a:solidFill>
                  <a:srgbClr val="0081B7"/>
                </a:solidFill>
                <a:latin typeface="Cambria" pitchFamily="18" charset="0"/>
              </a:rPr>
              <a:t>4. </a:t>
            </a:r>
            <a:r>
              <a:rPr lang="ru-RU" sz="1600" dirty="0" smtClean="0">
                <a:latin typeface="Cambria" pitchFamily="18" charset="0"/>
              </a:rPr>
              <a:t>Доля педагогических работников общего образования, прошедших повышение квалификации в рамках периодической аттестации в цифровой форме с использованием информационного ресурса "одного окна" ("Современная цифровая образовательная среда в Российской Федерации"), в общем числе педагогических работников общего образования </a:t>
            </a:r>
            <a:r>
              <a:rPr lang="ru-RU" sz="1600" b="1" dirty="0" smtClean="0">
                <a:latin typeface="Cambria" pitchFamily="18" charset="0"/>
              </a:rPr>
              <a:t>на 2024 год - 50 % ,  2019 год - 5%.</a:t>
            </a:r>
            <a:endParaRPr lang="ru-RU" sz="1600" b="1" dirty="0">
              <a:latin typeface="Cambria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01654" y="3837971"/>
            <a:ext cx="11681255" cy="10997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CustomShape 29"/>
          <p:cNvSpPr/>
          <p:nvPr/>
        </p:nvSpPr>
        <p:spPr>
          <a:xfrm>
            <a:off x="231614" y="3730767"/>
            <a:ext cx="354114" cy="354114"/>
          </a:xfrm>
          <a:prstGeom prst="ellipse">
            <a:avLst/>
          </a:prstGeom>
          <a:solidFill>
            <a:srgbClr val="008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" name="Прямоугольник 17"/>
          <p:cNvSpPr/>
          <p:nvPr/>
        </p:nvSpPr>
        <p:spPr>
          <a:xfrm>
            <a:off x="604061" y="3834758"/>
            <a:ext cx="1130807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1600" b="1" dirty="0" smtClean="0">
                <a:solidFill>
                  <a:srgbClr val="0081B7"/>
                </a:solidFill>
                <a:latin typeface="Cambria" pitchFamily="18" charset="0"/>
              </a:rPr>
              <a:t>3. </a:t>
            </a:r>
            <a:r>
              <a:rPr lang="ru-RU" sz="1600" dirty="0" smtClean="0">
                <a:latin typeface="Cambria" pitchFamily="18" charset="0"/>
              </a:rPr>
              <a:t>Доля обучающихся по программам общего образования и среднего профессионального образования, использующих федеральную информационно-сервисную платформу цифровой образовательной среды для "горизонтального" обучения и неформального образования, в общем числе обучающихся по указанным программам </a:t>
            </a:r>
            <a:r>
              <a:rPr lang="ru-RU" sz="1600" b="1" dirty="0" smtClean="0">
                <a:latin typeface="Cambria" pitchFamily="18" charset="0"/>
              </a:rPr>
              <a:t>на 2024 год - 20 %,  на 2019 год - 2%.</a:t>
            </a:r>
          </a:p>
        </p:txBody>
      </p:sp>
    </p:spTree>
    <p:extLst>
      <p:ext uri="{BB962C8B-B14F-4D97-AF65-F5344CB8AC3E}">
        <p14:creationId xmlns="" xmlns:p14="http://schemas.microsoft.com/office/powerpoint/2010/main" val="44422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" name="CustomShape 2"/>
          <p:cNvSpPr/>
          <p:nvPr/>
        </p:nvSpPr>
        <p:spPr>
          <a:xfrm>
            <a:off x="3023290" y="576649"/>
            <a:ext cx="6425516" cy="52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1882" tIns="50941" rIns="101882" bIns="50941"/>
          <a:lstStyle/>
          <a:p>
            <a:pPr>
              <a:lnSpc>
                <a:spcPct val="100000"/>
              </a:lnSpc>
            </a:pPr>
            <a:r>
              <a:rPr lang="ru-RU" sz="2700" b="1" spc="-1" dirty="0">
                <a:solidFill>
                  <a:srgbClr val="376092"/>
                </a:solidFill>
                <a:latin typeface="Cambria" pitchFamily="18" charset="0"/>
              </a:rPr>
              <a:t>Перечень региональных проектов</a:t>
            </a:r>
            <a:endParaRPr lang="ru-RU" sz="2700" b="1" spc="-1" dirty="0">
              <a:latin typeface="Cambria" pitchFamily="18" charset="0"/>
            </a:endParaRPr>
          </a:p>
        </p:txBody>
      </p:sp>
      <p:grpSp>
        <p:nvGrpSpPr>
          <p:cNvPr id="50" name="Группа 49"/>
          <p:cNvGrpSpPr/>
          <p:nvPr/>
        </p:nvGrpSpPr>
        <p:grpSpPr>
          <a:xfrm>
            <a:off x="609744" y="1348590"/>
            <a:ext cx="11442213" cy="4806000"/>
            <a:chOff x="609744" y="1101450"/>
            <a:chExt cx="11442213" cy="4806000"/>
          </a:xfrm>
        </p:grpSpPr>
        <p:pic>
          <p:nvPicPr>
            <p:cNvPr id="659" name="Рисунок 62"/>
            <p:cNvPicPr/>
            <p:nvPr/>
          </p:nvPicPr>
          <p:blipFill>
            <a:blip r:embed="rId2" cstate="print"/>
            <a:stretch/>
          </p:blipFill>
          <p:spPr>
            <a:xfrm>
              <a:off x="3762882" y="1101450"/>
              <a:ext cx="3798000" cy="4806000"/>
            </a:xfrm>
            <a:prstGeom prst="rect">
              <a:avLst/>
            </a:prstGeom>
            <a:ln>
              <a:noFill/>
            </a:ln>
          </p:spPr>
        </p:pic>
        <p:sp>
          <p:nvSpPr>
            <p:cNvPr id="663" name="CustomShape 3"/>
            <p:cNvSpPr/>
            <p:nvPr/>
          </p:nvSpPr>
          <p:spPr>
            <a:xfrm>
              <a:off x="1623360" y="4608720"/>
              <a:ext cx="9504480" cy="6390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0278" tIns="50139" rIns="100278" bIns="50139"/>
            <a:lstStyle/>
            <a:p>
              <a:pPr>
                <a:lnSpc>
                  <a:spcPct val="100000"/>
                </a:lnSpc>
              </a:pPr>
              <a:endParaRPr lang="ru-RU" spc="-1" dirty="0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ru-RU" spc="-1" dirty="0">
                <a:latin typeface="Arial"/>
              </a:endParaRPr>
            </a:p>
          </p:txBody>
        </p:sp>
        <p:sp>
          <p:nvSpPr>
            <p:cNvPr id="664" name="CustomShape 4"/>
            <p:cNvSpPr/>
            <p:nvPr/>
          </p:nvSpPr>
          <p:spPr>
            <a:xfrm>
              <a:off x="3795690" y="1515390"/>
              <a:ext cx="3819600" cy="3934800"/>
            </a:xfrm>
            <a:prstGeom prst="ellipse">
              <a:avLst/>
            </a:prstGeom>
            <a:noFill/>
            <a:ln w="28440">
              <a:solidFill>
                <a:srgbClr val="4968A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grpSp>
          <p:nvGrpSpPr>
            <p:cNvPr id="2" name="Group 5"/>
            <p:cNvGrpSpPr/>
            <p:nvPr/>
          </p:nvGrpSpPr>
          <p:grpSpPr>
            <a:xfrm>
              <a:off x="609744" y="1103137"/>
              <a:ext cx="11442213" cy="4311368"/>
              <a:chOff x="457308" y="1103137"/>
              <a:chExt cx="8581660" cy="4311368"/>
            </a:xfrm>
          </p:grpSpPr>
          <p:grpSp>
            <p:nvGrpSpPr>
              <p:cNvPr id="3" name="Group 6"/>
              <p:cNvGrpSpPr/>
              <p:nvPr/>
            </p:nvGrpSpPr>
            <p:grpSpPr>
              <a:xfrm>
                <a:off x="1797976" y="1103137"/>
                <a:ext cx="2722937" cy="741600"/>
                <a:chOff x="1797976" y="1103137"/>
                <a:chExt cx="2722937" cy="741600"/>
              </a:xfrm>
            </p:grpSpPr>
            <p:sp>
              <p:nvSpPr>
                <p:cNvPr id="667" name="CustomShape 7"/>
                <p:cNvSpPr/>
                <p:nvPr/>
              </p:nvSpPr>
              <p:spPr>
                <a:xfrm>
                  <a:off x="1797976" y="1130257"/>
                  <a:ext cx="1912680" cy="57708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90000" tIns="45000" rIns="90000" bIns="45000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ru-RU" sz="1800" spc="-1" dirty="0">
                      <a:solidFill>
                        <a:srgbClr val="000000"/>
                      </a:solidFill>
                      <a:latin typeface="Cambria" pitchFamily="18" charset="0"/>
                    </a:rPr>
                    <a:t>Современная </a:t>
                  </a:r>
                  <a:endParaRPr lang="ru-RU" sz="1800" spc="-1" dirty="0" smtClean="0">
                    <a:solidFill>
                      <a:srgbClr val="000000"/>
                    </a:solidFill>
                    <a:latin typeface="Cambria" pitchFamily="18" charset="0"/>
                  </a:endParaRPr>
                </a:p>
                <a:p>
                  <a:pPr algn="r">
                    <a:lnSpc>
                      <a:spcPct val="100000"/>
                    </a:lnSpc>
                  </a:pPr>
                  <a:r>
                    <a:rPr lang="ru-RU" sz="1800" spc="-1" dirty="0" smtClean="0">
                      <a:solidFill>
                        <a:srgbClr val="000000"/>
                      </a:solidFill>
                      <a:latin typeface="Cambria" pitchFamily="18" charset="0"/>
                    </a:rPr>
                    <a:t>школа</a:t>
                  </a:r>
                  <a:endParaRPr lang="ru-RU" sz="1800" spc="-1" dirty="0">
                    <a:latin typeface="Cambria" pitchFamily="18" charset="0"/>
                  </a:endParaRPr>
                </a:p>
              </p:txBody>
            </p:sp>
            <p:grpSp>
              <p:nvGrpSpPr>
                <p:cNvPr id="4" name="Group 8"/>
                <p:cNvGrpSpPr/>
                <p:nvPr/>
              </p:nvGrpSpPr>
              <p:grpSpPr>
                <a:xfrm>
                  <a:off x="3980913" y="1103137"/>
                  <a:ext cx="540000" cy="741600"/>
                  <a:chOff x="3980913" y="1103137"/>
                  <a:chExt cx="540000" cy="741600"/>
                </a:xfrm>
              </p:grpSpPr>
              <p:sp>
                <p:nvSpPr>
                  <p:cNvPr id="669" name="CustomShape 9"/>
                  <p:cNvSpPr/>
                  <p:nvPr/>
                </p:nvSpPr>
                <p:spPr>
                  <a:xfrm>
                    <a:off x="3980913" y="1103137"/>
                    <a:ext cx="540000" cy="741600"/>
                  </a:xfrm>
                  <a:prstGeom prst="ellipse">
                    <a:avLst/>
                  </a:prstGeom>
                  <a:solidFill>
                    <a:srgbClr val="EF7F1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/>
                </p:style>
              </p:sp>
              <p:sp>
                <p:nvSpPr>
                  <p:cNvPr id="670" name="CustomShape 10"/>
                  <p:cNvSpPr/>
                  <p:nvPr/>
                </p:nvSpPr>
                <p:spPr>
                  <a:xfrm>
                    <a:off x="4089629" y="1168899"/>
                    <a:ext cx="426600" cy="51696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 wrap="none" lIns="90000" tIns="45000" rIns="90000" bIns="45000"/>
                  <a:lstStyle/>
                  <a:p>
                    <a:pPr>
                      <a:lnSpc>
                        <a:spcPct val="100000"/>
                      </a:lnSpc>
                    </a:pPr>
                    <a:r>
                      <a:rPr lang="ru-RU" sz="3100" b="1" spc="-1" dirty="0">
                        <a:solidFill>
                          <a:srgbClr val="FFFFFF"/>
                        </a:solidFill>
                        <a:latin typeface="Century Gothic"/>
                      </a:rPr>
                      <a:t>1</a:t>
                    </a:r>
                    <a:endParaRPr lang="ru-RU" sz="3100" spc="-1" dirty="0">
                      <a:latin typeface="Arial"/>
                    </a:endParaRPr>
                  </a:p>
                </p:txBody>
              </p:sp>
            </p:grpSp>
          </p:grpSp>
          <p:grpSp>
            <p:nvGrpSpPr>
              <p:cNvPr id="5" name="Group 11"/>
              <p:cNvGrpSpPr/>
              <p:nvPr/>
            </p:nvGrpSpPr>
            <p:grpSpPr>
              <a:xfrm>
                <a:off x="765098" y="2010855"/>
                <a:ext cx="2622611" cy="741600"/>
                <a:chOff x="765098" y="2010855"/>
                <a:chExt cx="2622611" cy="741600"/>
              </a:xfrm>
            </p:grpSpPr>
            <p:sp>
              <p:nvSpPr>
                <p:cNvPr id="672" name="CustomShape 12"/>
                <p:cNvSpPr/>
                <p:nvPr/>
              </p:nvSpPr>
              <p:spPr>
                <a:xfrm>
                  <a:off x="765098" y="2012166"/>
                  <a:ext cx="2084400" cy="57708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90000" tIns="45000" rIns="90000" bIns="45000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ru-RU" sz="1800" spc="-1" dirty="0">
                      <a:solidFill>
                        <a:srgbClr val="000000"/>
                      </a:solidFill>
                      <a:latin typeface="Cambria" pitchFamily="18" charset="0"/>
                    </a:rPr>
                    <a:t>Успех каждого </a:t>
                  </a:r>
                  <a:endParaRPr lang="ru-RU" sz="1800" spc="-1" dirty="0" smtClean="0">
                    <a:solidFill>
                      <a:srgbClr val="000000"/>
                    </a:solidFill>
                    <a:latin typeface="Cambria" pitchFamily="18" charset="0"/>
                  </a:endParaRPr>
                </a:p>
                <a:p>
                  <a:pPr algn="r">
                    <a:lnSpc>
                      <a:spcPct val="100000"/>
                    </a:lnSpc>
                  </a:pPr>
                  <a:r>
                    <a:rPr lang="ru-RU" sz="1800" spc="-1" dirty="0" smtClean="0">
                      <a:solidFill>
                        <a:srgbClr val="000000"/>
                      </a:solidFill>
                      <a:latin typeface="Cambria" pitchFamily="18" charset="0"/>
                    </a:rPr>
                    <a:t>ребенка</a:t>
                  </a:r>
                  <a:endParaRPr lang="ru-RU" sz="1800" spc="-1" dirty="0">
                    <a:latin typeface="Cambria" pitchFamily="18" charset="0"/>
                  </a:endParaRPr>
                </a:p>
              </p:txBody>
            </p:sp>
            <p:grpSp>
              <p:nvGrpSpPr>
                <p:cNvPr id="6" name="Group 13"/>
                <p:cNvGrpSpPr/>
                <p:nvPr/>
              </p:nvGrpSpPr>
              <p:grpSpPr>
                <a:xfrm>
                  <a:off x="2843658" y="2010855"/>
                  <a:ext cx="544051" cy="741600"/>
                  <a:chOff x="2843658" y="2010855"/>
                  <a:chExt cx="544051" cy="741600"/>
                </a:xfrm>
              </p:grpSpPr>
              <p:sp>
                <p:nvSpPr>
                  <p:cNvPr id="674" name="CustomShape 14"/>
                  <p:cNvSpPr/>
                  <p:nvPr/>
                </p:nvSpPr>
                <p:spPr>
                  <a:xfrm>
                    <a:off x="2843658" y="2010855"/>
                    <a:ext cx="540000" cy="741600"/>
                  </a:xfrm>
                  <a:prstGeom prst="ellipse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/>
                </p:style>
              </p:sp>
              <p:sp>
                <p:nvSpPr>
                  <p:cNvPr id="675" name="CustomShape 15"/>
                  <p:cNvSpPr/>
                  <p:nvPr/>
                </p:nvSpPr>
                <p:spPr>
                  <a:xfrm>
                    <a:off x="2961109" y="2079110"/>
                    <a:ext cx="426600" cy="51696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 wrap="none" lIns="90000" tIns="45000" rIns="90000" bIns="45000"/>
                  <a:lstStyle/>
                  <a:p>
                    <a:pPr>
                      <a:lnSpc>
                        <a:spcPct val="100000"/>
                      </a:lnSpc>
                    </a:pPr>
                    <a:r>
                      <a:rPr lang="ru-RU" sz="3100" b="1" spc="-1" dirty="0">
                        <a:solidFill>
                          <a:srgbClr val="FFFFFF"/>
                        </a:solidFill>
                        <a:latin typeface="Century Gothic"/>
                      </a:rPr>
                      <a:t>2</a:t>
                    </a:r>
                    <a:endParaRPr lang="ru-RU" sz="3100" spc="-1" dirty="0">
                      <a:latin typeface="Arial"/>
                    </a:endParaRPr>
                  </a:p>
                </p:txBody>
              </p:sp>
            </p:grpSp>
          </p:grpSp>
          <p:grpSp>
            <p:nvGrpSpPr>
              <p:cNvPr id="7" name="Group 16"/>
              <p:cNvGrpSpPr/>
              <p:nvPr/>
            </p:nvGrpSpPr>
            <p:grpSpPr>
              <a:xfrm>
                <a:off x="994719" y="3303432"/>
                <a:ext cx="2156469" cy="741600"/>
                <a:chOff x="994719" y="3303432"/>
                <a:chExt cx="2156469" cy="741600"/>
              </a:xfrm>
            </p:grpSpPr>
            <p:sp>
              <p:nvSpPr>
                <p:cNvPr id="677" name="CustomShape 17"/>
                <p:cNvSpPr/>
                <p:nvPr/>
              </p:nvSpPr>
              <p:spPr>
                <a:xfrm>
                  <a:off x="994719" y="3353029"/>
                  <a:ext cx="1621431" cy="57708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90000" tIns="45000" rIns="90000" bIns="45000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ru-RU" sz="1800" spc="-1" dirty="0">
                      <a:solidFill>
                        <a:srgbClr val="000000"/>
                      </a:solidFill>
                      <a:latin typeface="Cambria" pitchFamily="18" charset="0"/>
                    </a:rPr>
                    <a:t>Поддержка семей, имеющих детей</a:t>
                  </a:r>
                  <a:endParaRPr lang="ru-RU" sz="1800" spc="-1" dirty="0">
                    <a:latin typeface="Cambria" pitchFamily="18" charset="0"/>
                  </a:endParaRPr>
                </a:p>
              </p:txBody>
            </p:sp>
            <p:grpSp>
              <p:nvGrpSpPr>
                <p:cNvPr id="8" name="Group 18"/>
                <p:cNvGrpSpPr/>
                <p:nvPr/>
              </p:nvGrpSpPr>
              <p:grpSpPr>
                <a:xfrm>
                  <a:off x="2611188" y="3303432"/>
                  <a:ext cx="540000" cy="741600"/>
                  <a:chOff x="2611188" y="3303432"/>
                  <a:chExt cx="540000" cy="741600"/>
                </a:xfrm>
              </p:grpSpPr>
              <p:sp>
                <p:nvSpPr>
                  <p:cNvPr id="679" name="CustomShape 19"/>
                  <p:cNvSpPr/>
                  <p:nvPr/>
                </p:nvSpPr>
                <p:spPr>
                  <a:xfrm>
                    <a:off x="2611188" y="3303432"/>
                    <a:ext cx="540000" cy="741600"/>
                  </a:xfrm>
                  <a:prstGeom prst="ellipse">
                    <a:avLst/>
                  </a:prstGeom>
                  <a:solidFill>
                    <a:srgbClr val="E31E2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/>
                </p:style>
              </p:sp>
              <p:sp>
                <p:nvSpPr>
                  <p:cNvPr id="680" name="CustomShape 20"/>
                  <p:cNvSpPr/>
                  <p:nvPr/>
                </p:nvSpPr>
                <p:spPr>
                  <a:xfrm>
                    <a:off x="2715950" y="3382822"/>
                    <a:ext cx="426600" cy="51696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 wrap="none" lIns="90000" tIns="45000" rIns="90000" bIns="45000"/>
                  <a:lstStyle/>
                  <a:p>
                    <a:pPr>
                      <a:lnSpc>
                        <a:spcPct val="100000"/>
                      </a:lnSpc>
                    </a:pPr>
                    <a:r>
                      <a:rPr lang="ru-RU" sz="3100" b="1" spc="-1" dirty="0">
                        <a:solidFill>
                          <a:srgbClr val="FFFFFF"/>
                        </a:solidFill>
                        <a:latin typeface="Century Gothic"/>
                      </a:rPr>
                      <a:t>3</a:t>
                    </a:r>
                    <a:endParaRPr lang="ru-RU" sz="3100" spc="-1" dirty="0">
                      <a:latin typeface="Arial"/>
                    </a:endParaRPr>
                  </a:p>
                </p:txBody>
              </p:sp>
            </p:grpSp>
          </p:grpSp>
          <p:grpSp>
            <p:nvGrpSpPr>
              <p:cNvPr id="9" name="Group 21"/>
              <p:cNvGrpSpPr/>
              <p:nvPr/>
            </p:nvGrpSpPr>
            <p:grpSpPr>
              <a:xfrm>
                <a:off x="457308" y="4672905"/>
                <a:ext cx="3223342" cy="741600"/>
                <a:chOff x="457308" y="4672905"/>
                <a:chExt cx="3223342" cy="741600"/>
              </a:xfrm>
            </p:grpSpPr>
            <p:sp>
              <p:nvSpPr>
                <p:cNvPr id="682" name="CustomShape 22"/>
                <p:cNvSpPr/>
                <p:nvPr/>
              </p:nvSpPr>
              <p:spPr>
                <a:xfrm>
                  <a:off x="457308" y="4760024"/>
                  <a:ext cx="2644921" cy="57708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90000" tIns="45000" rIns="90000" bIns="45000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ru-RU" sz="1800" spc="-1" dirty="0" smtClean="0">
                      <a:solidFill>
                        <a:srgbClr val="000000"/>
                      </a:solidFill>
                      <a:latin typeface="Cambria" pitchFamily="18" charset="0"/>
                    </a:rPr>
                    <a:t>Цифровая</a:t>
                  </a:r>
                </a:p>
                <a:p>
                  <a:pPr algn="r">
                    <a:lnSpc>
                      <a:spcPct val="100000"/>
                    </a:lnSpc>
                  </a:pPr>
                  <a:r>
                    <a:rPr lang="ru-RU" sz="1800" spc="-1" dirty="0" smtClean="0">
                      <a:solidFill>
                        <a:srgbClr val="000000"/>
                      </a:solidFill>
                      <a:latin typeface="Cambria" pitchFamily="18" charset="0"/>
                    </a:rPr>
                    <a:t> образовательная среда</a:t>
                  </a:r>
                  <a:endParaRPr lang="ru-RU" sz="1800" spc="-1" dirty="0">
                    <a:latin typeface="Cambria" pitchFamily="18" charset="0"/>
                  </a:endParaRPr>
                </a:p>
              </p:txBody>
            </p:sp>
            <p:grpSp>
              <p:nvGrpSpPr>
                <p:cNvPr id="10" name="Group 23"/>
                <p:cNvGrpSpPr/>
                <p:nvPr/>
              </p:nvGrpSpPr>
              <p:grpSpPr>
                <a:xfrm>
                  <a:off x="3140650" y="4672905"/>
                  <a:ext cx="540000" cy="741600"/>
                  <a:chOff x="3140650" y="4672905"/>
                  <a:chExt cx="540000" cy="741600"/>
                </a:xfrm>
              </p:grpSpPr>
              <p:sp>
                <p:nvSpPr>
                  <p:cNvPr id="684" name="CustomShape 24"/>
                  <p:cNvSpPr/>
                  <p:nvPr/>
                </p:nvSpPr>
                <p:spPr>
                  <a:xfrm>
                    <a:off x="3140650" y="4672905"/>
                    <a:ext cx="540000" cy="741600"/>
                  </a:xfrm>
                  <a:prstGeom prst="ellipse">
                    <a:avLst/>
                  </a:prstGeom>
                  <a:solidFill>
                    <a:srgbClr val="EF7F1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/>
                </p:style>
              </p:sp>
              <p:sp>
                <p:nvSpPr>
                  <p:cNvPr id="685" name="CustomShape 25"/>
                  <p:cNvSpPr/>
                  <p:nvPr/>
                </p:nvSpPr>
                <p:spPr>
                  <a:xfrm>
                    <a:off x="3246725" y="4722183"/>
                    <a:ext cx="426600" cy="51696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 wrap="none" lIns="90000" tIns="45000" rIns="90000" bIns="45000"/>
                  <a:lstStyle/>
                  <a:p>
                    <a:pPr>
                      <a:lnSpc>
                        <a:spcPct val="100000"/>
                      </a:lnSpc>
                    </a:pPr>
                    <a:r>
                      <a:rPr lang="ru-RU" sz="3100" b="1" spc="-1" dirty="0">
                        <a:solidFill>
                          <a:srgbClr val="FFFFFF"/>
                        </a:solidFill>
                        <a:latin typeface="Century Gothic"/>
                      </a:rPr>
                      <a:t>4</a:t>
                    </a:r>
                    <a:endParaRPr lang="ru-RU" sz="3100" spc="-1" dirty="0">
                      <a:latin typeface="Arial"/>
                    </a:endParaRPr>
                  </a:p>
                </p:txBody>
              </p:sp>
            </p:grpSp>
          </p:grpSp>
          <p:grpSp>
            <p:nvGrpSpPr>
              <p:cNvPr id="11" name="Group 26"/>
              <p:cNvGrpSpPr/>
              <p:nvPr/>
            </p:nvGrpSpPr>
            <p:grpSpPr>
              <a:xfrm>
                <a:off x="5200842" y="2011546"/>
                <a:ext cx="1762188" cy="741600"/>
                <a:chOff x="5200842" y="2011546"/>
                <a:chExt cx="1762188" cy="741600"/>
              </a:xfrm>
            </p:grpSpPr>
            <p:sp>
              <p:nvSpPr>
                <p:cNvPr id="687" name="CustomShape 27"/>
                <p:cNvSpPr/>
                <p:nvPr/>
              </p:nvSpPr>
              <p:spPr>
                <a:xfrm>
                  <a:off x="5768599" y="2083463"/>
                  <a:ext cx="1194431" cy="57708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90000" tIns="45000" rIns="90000" bIns="45000"/>
                <a:lstStyle/>
                <a:p>
                  <a:pPr>
                    <a:lnSpc>
                      <a:spcPct val="100000"/>
                    </a:lnSpc>
                  </a:pPr>
                  <a:r>
                    <a:rPr lang="ru-RU" sz="1800" spc="-1" dirty="0">
                      <a:solidFill>
                        <a:srgbClr val="000000"/>
                      </a:solidFill>
                      <a:latin typeface="Cambria" pitchFamily="18" charset="0"/>
                    </a:rPr>
                    <a:t>Социальная </a:t>
                  </a:r>
                  <a:endParaRPr lang="ru-RU" sz="1800" spc="-1" dirty="0" smtClean="0">
                    <a:solidFill>
                      <a:srgbClr val="000000"/>
                    </a:solidFill>
                    <a:latin typeface="Cambria" pitchFamily="18" charset="0"/>
                  </a:endParaRPr>
                </a:p>
                <a:p>
                  <a:pPr>
                    <a:lnSpc>
                      <a:spcPct val="100000"/>
                    </a:lnSpc>
                  </a:pPr>
                  <a:r>
                    <a:rPr lang="ru-RU" sz="1800" spc="-1" dirty="0" smtClean="0">
                      <a:solidFill>
                        <a:srgbClr val="000000"/>
                      </a:solidFill>
                      <a:latin typeface="Cambria" pitchFamily="18" charset="0"/>
                    </a:rPr>
                    <a:t>активность</a:t>
                  </a:r>
                  <a:endParaRPr lang="ru-RU" sz="1800" spc="-1" dirty="0">
                    <a:latin typeface="Cambria" pitchFamily="18" charset="0"/>
                  </a:endParaRPr>
                </a:p>
              </p:txBody>
            </p:sp>
            <p:grpSp>
              <p:nvGrpSpPr>
                <p:cNvPr id="12" name="Group 28"/>
                <p:cNvGrpSpPr/>
                <p:nvPr/>
              </p:nvGrpSpPr>
              <p:grpSpPr>
                <a:xfrm>
                  <a:off x="5200842" y="2011546"/>
                  <a:ext cx="547863" cy="741600"/>
                  <a:chOff x="5200842" y="2011546"/>
                  <a:chExt cx="547863" cy="741600"/>
                </a:xfrm>
              </p:grpSpPr>
              <p:sp>
                <p:nvSpPr>
                  <p:cNvPr id="689" name="CustomShape 29"/>
                  <p:cNvSpPr/>
                  <p:nvPr/>
                </p:nvSpPr>
                <p:spPr>
                  <a:xfrm>
                    <a:off x="5200842" y="2011546"/>
                    <a:ext cx="540000" cy="741600"/>
                  </a:xfrm>
                  <a:prstGeom prst="ellipse">
                    <a:avLst/>
                  </a:prstGeom>
                  <a:solidFill>
                    <a:srgbClr val="E31E2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/>
                </p:style>
              </p:sp>
              <p:sp>
                <p:nvSpPr>
                  <p:cNvPr id="690" name="CustomShape 30"/>
                  <p:cNvSpPr/>
                  <p:nvPr/>
                </p:nvSpPr>
                <p:spPr>
                  <a:xfrm>
                    <a:off x="5322105" y="2089221"/>
                    <a:ext cx="426600" cy="51696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 wrap="none" lIns="90000" tIns="45000" rIns="90000" bIns="45000"/>
                  <a:lstStyle/>
                  <a:p>
                    <a:pPr>
                      <a:lnSpc>
                        <a:spcPct val="100000"/>
                      </a:lnSpc>
                    </a:pPr>
                    <a:r>
                      <a:rPr lang="ru-RU" sz="3100" b="1" spc="-1" dirty="0">
                        <a:solidFill>
                          <a:srgbClr val="FFFFFF"/>
                        </a:solidFill>
                        <a:latin typeface="Century Gothic"/>
                      </a:rPr>
                      <a:t>7</a:t>
                    </a:r>
                    <a:endParaRPr lang="ru-RU" sz="3100" spc="-1" dirty="0">
                      <a:latin typeface="Arial"/>
                    </a:endParaRPr>
                  </a:p>
                </p:txBody>
              </p:sp>
            </p:grpSp>
          </p:grpSp>
          <p:grpSp>
            <p:nvGrpSpPr>
              <p:cNvPr id="15" name="Group 36"/>
              <p:cNvGrpSpPr/>
              <p:nvPr/>
            </p:nvGrpSpPr>
            <p:grpSpPr>
              <a:xfrm>
                <a:off x="5398046" y="3255119"/>
                <a:ext cx="3640922" cy="937940"/>
                <a:chOff x="5398046" y="3255119"/>
                <a:chExt cx="3640922" cy="937940"/>
              </a:xfrm>
            </p:grpSpPr>
            <p:sp>
              <p:nvSpPr>
                <p:cNvPr id="697" name="CustomShape 37"/>
                <p:cNvSpPr/>
                <p:nvPr/>
              </p:nvSpPr>
              <p:spPr>
                <a:xfrm>
                  <a:off x="5936294" y="3255119"/>
                  <a:ext cx="3102674" cy="93794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90000" tIns="45000" rIns="90000" bIns="45000"/>
                <a:lstStyle/>
                <a:p>
                  <a:pPr>
                    <a:lnSpc>
                      <a:spcPct val="100000"/>
                    </a:lnSpc>
                  </a:pPr>
                  <a:r>
                    <a:rPr lang="ru-RU" sz="1800" spc="-1" dirty="0">
                      <a:solidFill>
                        <a:srgbClr val="000000"/>
                      </a:solidFill>
                      <a:latin typeface="Cambria" pitchFamily="18" charset="0"/>
                    </a:rPr>
                    <a:t>Молодые профессионалы </a:t>
                  </a:r>
                  <a:endParaRPr lang="ru-RU" sz="1800" spc="-1" dirty="0">
                    <a:latin typeface="Cambria" pitchFamily="18" charset="0"/>
                  </a:endParaRPr>
                </a:p>
                <a:p>
                  <a:pPr>
                    <a:lnSpc>
                      <a:spcPct val="100000"/>
                    </a:lnSpc>
                  </a:pPr>
                  <a:r>
                    <a:rPr lang="ru-RU" sz="1800" spc="-1" dirty="0">
                      <a:solidFill>
                        <a:srgbClr val="000000"/>
                      </a:solidFill>
                      <a:latin typeface="Cambria" pitchFamily="18" charset="0"/>
                    </a:rPr>
                    <a:t>(повышение конкурентоспособности профессионального образования)</a:t>
                  </a:r>
                  <a:endParaRPr lang="ru-RU" sz="1800" spc="-1" dirty="0">
                    <a:latin typeface="Cambria" pitchFamily="18" charset="0"/>
                  </a:endParaRPr>
                </a:p>
              </p:txBody>
            </p:sp>
            <p:grpSp>
              <p:nvGrpSpPr>
                <p:cNvPr id="16" name="Group 38"/>
                <p:cNvGrpSpPr/>
                <p:nvPr/>
              </p:nvGrpSpPr>
              <p:grpSpPr>
                <a:xfrm>
                  <a:off x="5398046" y="3344076"/>
                  <a:ext cx="546355" cy="741600"/>
                  <a:chOff x="5398046" y="3344076"/>
                  <a:chExt cx="546355" cy="741600"/>
                </a:xfrm>
              </p:grpSpPr>
              <p:sp>
                <p:nvSpPr>
                  <p:cNvPr id="699" name="CustomShape 39"/>
                  <p:cNvSpPr/>
                  <p:nvPr/>
                </p:nvSpPr>
                <p:spPr>
                  <a:xfrm>
                    <a:off x="5398046" y="3344076"/>
                    <a:ext cx="540000" cy="741600"/>
                  </a:xfrm>
                  <a:prstGeom prst="ellipse">
                    <a:avLst/>
                  </a:prstGeom>
                  <a:solidFill>
                    <a:srgbClr val="E31E2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/>
                </p:style>
              </p:sp>
              <p:sp>
                <p:nvSpPr>
                  <p:cNvPr id="700" name="CustomShape 40"/>
                  <p:cNvSpPr/>
                  <p:nvPr/>
                </p:nvSpPr>
                <p:spPr>
                  <a:xfrm>
                    <a:off x="5517801" y="3407033"/>
                    <a:ext cx="426600" cy="51696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 wrap="none" lIns="90000" tIns="45000" rIns="90000" bIns="45000"/>
                  <a:lstStyle/>
                  <a:p>
                    <a:pPr>
                      <a:lnSpc>
                        <a:spcPct val="100000"/>
                      </a:lnSpc>
                    </a:pPr>
                    <a:r>
                      <a:rPr lang="ru-RU" sz="3100" b="1" spc="-1" dirty="0">
                        <a:solidFill>
                          <a:srgbClr val="FFFFFF"/>
                        </a:solidFill>
                        <a:latin typeface="Century Gothic"/>
                      </a:rPr>
                      <a:t>6</a:t>
                    </a:r>
                    <a:endParaRPr lang="ru-RU" sz="3100" spc="-1" dirty="0">
                      <a:latin typeface="Arial"/>
                    </a:endParaRPr>
                  </a:p>
                </p:txBody>
              </p:sp>
            </p:grpSp>
          </p:grpSp>
          <p:grpSp>
            <p:nvGrpSpPr>
              <p:cNvPr id="17" name="Group 41"/>
              <p:cNvGrpSpPr/>
              <p:nvPr/>
            </p:nvGrpSpPr>
            <p:grpSpPr>
              <a:xfrm>
                <a:off x="4915868" y="4641636"/>
                <a:ext cx="1428007" cy="741600"/>
                <a:chOff x="4915868" y="4641636"/>
                <a:chExt cx="1428007" cy="741600"/>
              </a:xfrm>
            </p:grpSpPr>
            <p:sp>
              <p:nvSpPr>
                <p:cNvPr id="702" name="CustomShape 42"/>
                <p:cNvSpPr/>
                <p:nvPr/>
              </p:nvSpPr>
              <p:spPr>
                <a:xfrm>
                  <a:off x="5412260" y="4728279"/>
                  <a:ext cx="931615" cy="577080"/>
                </a:xfrm>
                <a:prstGeom prst="rect">
                  <a:avLst/>
                </a:prstGeom>
                <a:noFill/>
                <a:ln w="19080"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tIns="45000" rIns="90000" bIns="45000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ru-RU" sz="1800" spc="-1" dirty="0">
                      <a:solidFill>
                        <a:srgbClr val="000000"/>
                      </a:solidFill>
                      <a:latin typeface="Cambria" pitchFamily="18" charset="0"/>
                    </a:rPr>
                    <a:t>Учитель будущего</a:t>
                  </a:r>
                  <a:endParaRPr lang="ru-RU" sz="1800" spc="-1" dirty="0">
                    <a:latin typeface="Cambria" pitchFamily="18" charset="0"/>
                  </a:endParaRPr>
                </a:p>
              </p:txBody>
            </p:sp>
            <p:grpSp>
              <p:nvGrpSpPr>
                <p:cNvPr id="18" name="Group 43"/>
                <p:cNvGrpSpPr/>
                <p:nvPr/>
              </p:nvGrpSpPr>
              <p:grpSpPr>
                <a:xfrm>
                  <a:off x="4915868" y="4641636"/>
                  <a:ext cx="541499" cy="741600"/>
                  <a:chOff x="4915868" y="4641636"/>
                  <a:chExt cx="541499" cy="741600"/>
                </a:xfrm>
              </p:grpSpPr>
              <p:sp>
                <p:nvSpPr>
                  <p:cNvPr id="704" name="CustomShape 44"/>
                  <p:cNvSpPr/>
                  <p:nvPr/>
                </p:nvSpPr>
                <p:spPr>
                  <a:xfrm>
                    <a:off x="4915868" y="4641636"/>
                    <a:ext cx="540000" cy="741600"/>
                  </a:xfrm>
                  <a:prstGeom prst="ellipse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/>
                </p:style>
              </p:sp>
              <p:sp>
                <p:nvSpPr>
                  <p:cNvPr id="705" name="CustomShape 45"/>
                  <p:cNvSpPr/>
                  <p:nvPr/>
                </p:nvSpPr>
                <p:spPr>
                  <a:xfrm>
                    <a:off x="5030767" y="4704596"/>
                    <a:ext cx="426600" cy="51696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 wrap="none" lIns="90000" tIns="45000" rIns="90000" bIns="45000"/>
                  <a:lstStyle/>
                  <a:p>
                    <a:pPr>
                      <a:lnSpc>
                        <a:spcPct val="100000"/>
                      </a:lnSpc>
                    </a:pPr>
                    <a:r>
                      <a:rPr lang="ru-RU" sz="3100" b="1" spc="-1" dirty="0">
                        <a:solidFill>
                          <a:srgbClr val="FFFFFF"/>
                        </a:solidFill>
                        <a:latin typeface="Century Gothic"/>
                      </a:rPr>
                      <a:t>5</a:t>
                    </a:r>
                    <a:endParaRPr lang="ru-RU" sz="3100" spc="-1" dirty="0">
                      <a:latin typeface="Arial"/>
                    </a:endParaRPr>
                  </a:p>
                </p:txBody>
              </p:sp>
            </p:grpSp>
          </p:grpSp>
        </p:grpSp>
      </p:grpSp>
      <p:sp>
        <p:nvSpPr>
          <p:cNvPr id="51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2</a:t>
            </a:r>
          </a:p>
        </p:txBody>
      </p:sp>
      <p:pic>
        <p:nvPicPr>
          <p:cNvPr id="47" name="Рисунок 1"/>
          <p:cNvPicPr/>
          <p:nvPr/>
        </p:nvPicPr>
        <p:blipFill>
          <a:blip r:embed="rId3" cstate="print"/>
          <a:srcRect t="872" r="2699"/>
          <a:stretch/>
        </p:blipFill>
        <p:spPr>
          <a:xfrm>
            <a:off x="5934265" y="8666"/>
            <a:ext cx="5481912" cy="708480"/>
          </a:xfrm>
          <a:prstGeom prst="rect">
            <a:avLst/>
          </a:prstGeom>
          <a:ln>
            <a:noFill/>
          </a:ln>
        </p:spPr>
      </p:pic>
      <p:pic>
        <p:nvPicPr>
          <p:cNvPr id="48" name="Рисунок 63"/>
          <p:cNvPicPr/>
          <p:nvPr/>
        </p:nvPicPr>
        <p:blipFill>
          <a:blip r:embed="rId4" cstate="print"/>
          <a:stretch/>
        </p:blipFill>
        <p:spPr>
          <a:xfrm>
            <a:off x="11553069" y="0"/>
            <a:ext cx="638931" cy="65894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49" name="Заголовок 1"/>
          <p:cNvSpPr txBox="1">
            <a:spLocks/>
          </p:cNvSpPr>
          <p:nvPr/>
        </p:nvSpPr>
        <p:spPr>
          <a:xfrm>
            <a:off x="2439830" y="0"/>
            <a:ext cx="6572366" cy="491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МИНИСТЕРСТВО ОБРАЗОВАНИЯ И НАУКИ ЧЕЛЯБИНСКОЙ ОБЛАСТИ</a:t>
            </a: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>
            <a:off x="0" y="411892"/>
            <a:ext cx="882000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5934265" y="0"/>
            <a:ext cx="6257735" cy="717146"/>
            <a:chOff x="5934265" y="0"/>
            <a:chExt cx="6257735" cy="717146"/>
          </a:xfrm>
        </p:grpSpPr>
        <p:pic>
          <p:nvPicPr>
            <p:cNvPr id="14" name="Рисунок 1"/>
            <p:cNvPicPr/>
            <p:nvPr/>
          </p:nvPicPr>
          <p:blipFill>
            <a:blip r:embed="rId2" cstate="print"/>
            <a:srcRect t="872" r="2699"/>
            <a:stretch/>
          </p:blipFill>
          <p:spPr>
            <a:xfrm>
              <a:off x="5934265" y="8666"/>
              <a:ext cx="5481912" cy="7084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5" name="Рисунок 63"/>
            <p:cNvPicPr/>
            <p:nvPr/>
          </p:nvPicPr>
          <p:blipFill>
            <a:blip r:embed="rId3" cstate="print"/>
            <a:stretch/>
          </p:blipFill>
          <p:spPr>
            <a:xfrm>
              <a:off x="11553069" y="0"/>
              <a:ext cx="638931" cy="65894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439822" y="587575"/>
            <a:ext cx="6209907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ФИНАНСИРОВАНИЕ </a:t>
            </a:r>
            <a:r>
              <a:rPr lang="ru-RU" sz="2000" b="1" dirty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РЕГИОНАЛЬНОГО </a:t>
            </a:r>
            <a:r>
              <a:rPr lang="ru-RU" sz="2000" b="1" dirty="0" smtClean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ПРОЕКТА </a:t>
            </a:r>
          </a:p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«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</a:rPr>
              <a:t>Цифровая образовательная среда</a:t>
            </a:r>
            <a:r>
              <a:rPr lang="ru-RU" sz="2000" b="1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439830" y="0"/>
            <a:ext cx="6572366" cy="491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МИНИСТЕРСТВО ОБРАЗОВАНИЯ И НАУКИ ЧЕЛЯБИНСКОЙ ОБЛАСТИ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0" y="411892"/>
            <a:ext cx="882000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reeform 71"/>
          <p:cNvSpPr>
            <a:spLocks/>
          </p:cNvSpPr>
          <p:nvPr/>
        </p:nvSpPr>
        <p:spPr bwMode="auto">
          <a:xfrm flipH="1">
            <a:off x="7988060" y="1514418"/>
            <a:ext cx="4045821" cy="4100492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rgbClr val="0081B7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7867135" y="2713073"/>
            <a:ext cx="4300151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C00000"/>
                </a:solidFill>
                <a:latin typeface="Cambria" pitchFamily="18" charset="0"/>
                <a:ea typeface="MS Mincho" pitchFamily="49" charset="-128"/>
                <a:cs typeface="Times New Roman" pitchFamily="18" charset="0"/>
              </a:rPr>
              <a:t>ОБЩИЙ БЮДЖЕТ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5500" b="1" dirty="0" smtClean="0">
                <a:latin typeface="Cambria" pitchFamily="18" charset="0"/>
                <a:ea typeface="MS Mincho" pitchFamily="49" charset="-128"/>
                <a:cs typeface="Times New Roman" pitchFamily="18" charset="0"/>
              </a:rPr>
              <a:t>«40,1»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C00000"/>
                </a:solidFill>
                <a:latin typeface="Cambria" pitchFamily="18" charset="0"/>
                <a:ea typeface="MS Mincho" pitchFamily="49" charset="-128"/>
                <a:cs typeface="Times New Roman" pitchFamily="18" charset="0"/>
              </a:rPr>
              <a:t>млн. руб.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mbria" pitchFamily="18" charset="0"/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1982" y="2739917"/>
            <a:ext cx="6928023" cy="52322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800" kern="0" dirty="0" smtClean="0">
                <a:solidFill>
                  <a:srgbClr val="FF0000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Федеральный бюджет – 11,94 млн.руб </a:t>
            </a:r>
            <a:endParaRPr lang="ru-RU" sz="2800" kern="0" dirty="0">
              <a:solidFill>
                <a:srgbClr val="FF0000"/>
              </a:solidFill>
              <a:latin typeface="Cambria" pitchFamily="18" charset="0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4678" y="3747977"/>
            <a:ext cx="6952991" cy="52322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800" kern="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Региональный бюджет – 28,16 млн. руб. </a:t>
            </a:r>
            <a:endParaRPr lang="ru-RU" sz="2800" kern="0" dirty="0">
              <a:solidFill>
                <a:schemeClr val="accent1">
                  <a:lumMod val="50000"/>
                </a:schemeClr>
              </a:solidFill>
              <a:latin typeface="Cambria" pitchFamily="18" charset="0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23" name="Line 15"/>
          <p:cNvSpPr/>
          <p:nvPr/>
        </p:nvSpPr>
        <p:spPr>
          <a:xfrm>
            <a:off x="433340" y="2799974"/>
            <a:ext cx="360" cy="1404000"/>
          </a:xfrm>
          <a:prstGeom prst="line">
            <a:avLst/>
          </a:prstGeom>
          <a:ln w="28440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" name="CustomShape 18"/>
          <p:cNvSpPr/>
          <p:nvPr/>
        </p:nvSpPr>
        <p:spPr>
          <a:xfrm>
            <a:off x="274303" y="2858861"/>
            <a:ext cx="313920" cy="313920"/>
          </a:xfrm>
          <a:prstGeom prst="ellipse">
            <a:avLst/>
          </a:prstGeom>
          <a:solidFill>
            <a:srgbClr val="DA25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" name="CustomShape 21"/>
          <p:cNvSpPr/>
          <p:nvPr/>
        </p:nvSpPr>
        <p:spPr>
          <a:xfrm>
            <a:off x="278136" y="3846916"/>
            <a:ext cx="313920" cy="31392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="" xmlns:p14="http://schemas.microsoft.com/office/powerpoint/2010/main" val="12056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5934265" y="0"/>
            <a:ext cx="6257735" cy="717146"/>
            <a:chOff x="5934265" y="0"/>
            <a:chExt cx="6257735" cy="717146"/>
          </a:xfrm>
        </p:grpSpPr>
        <p:pic>
          <p:nvPicPr>
            <p:cNvPr id="10" name="Рисунок 1"/>
            <p:cNvPicPr/>
            <p:nvPr/>
          </p:nvPicPr>
          <p:blipFill>
            <a:blip r:embed="rId2" cstate="print"/>
            <a:srcRect t="872" r="2699"/>
            <a:stretch/>
          </p:blipFill>
          <p:spPr>
            <a:xfrm>
              <a:off x="5934265" y="8666"/>
              <a:ext cx="5481912" cy="7084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1" name="Рисунок 63"/>
            <p:cNvPicPr/>
            <p:nvPr/>
          </p:nvPicPr>
          <p:blipFill>
            <a:blip r:embed="rId3" cstate="print"/>
            <a:stretch/>
          </p:blipFill>
          <p:spPr>
            <a:xfrm>
              <a:off x="11553069" y="0"/>
              <a:ext cx="638931" cy="65894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001724" y="579337"/>
            <a:ext cx="5344935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ИСПОЛНЕНИЕ </a:t>
            </a:r>
            <a:r>
              <a:rPr lang="ru-RU" sz="2000" b="1" dirty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РЕГИОНАЛЬНОГО ПРОЕКТА </a:t>
            </a:r>
            <a:endParaRPr lang="ru-RU" sz="2000" b="1" dirty="0" smtClean="0">
              <a:solidFill>
                <a:srgbClr val="595959"/>
              </a:solidFill>
              <a:latin typeface="Cambria" pitchFamily="18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«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</a:rPr>
              <a:t>Цифровая образовательная среда</a:t>
            </a:r>
            <a:r>
              <a:rPr lang="ru-RU" sz="2000" b="1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»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545972" y="1409770"/>
          <a:ext cx="81280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Расходы на 01.04.2019 г.</a:t>
                      </a:r>
                      <a:endParaRPr lang="ru-RU" sz="2400" b="1" kern="1200" dirty="0" smtClean="0">
                        <a:solidFill>
                          <a:schemeClr val="bg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Федеральный бюджет</a:t>
                      </a:r>
                      <a:endParaRPr lang="ru-RU" sz="2400" kern="1200" dirty="0" smtClean="0">
                        <a:solidFill>
                          <a:srgbClr val="595959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rgbClr val="595959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0 млн. руб.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rgbClr val="595959"/>
                          </a:solidFill>
                          <a:effectLst/>
                          <a:latin typeface="Cambria" pitchFamily="18" charset="0"/>
                        </a:rPr>
                        <a:t>Региональный бюджет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rgbClr val="595959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0 млн. руб.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Заголовок 1"/>
          <p:cNvSpPr txBox="1">
            <a:spLocks/>
          </p:cNvSpPr>
          <p:nvPr/>
        </p:nvSpPr>
        <p:spPr>
          <a:xfrm>
            <a:off x="2439830" y="0"/>
            <a:ext cx="6572366" cy="491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МИНИСТЕРСТВО ОБРАЗОВАНИЯ И НАУКИ ЧЕЛЯБИНСКОЙ ОБЛАСТИ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0" y="411892"/>
            <a:ext cx="882000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591424" y="3072170"/>
          <a:ext cx="8127999" cy="357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3659"/>
                <a:gridCol w="2053243"/>
                <a:gridCol w="2321097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Сумма, млн.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Кол-во,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шт.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Закупки органов власти 2019 г.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не предусмотрено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Субсидии подведомственным организациям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12,43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1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595959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Субсидии</a:t>
                      </a:r>
                      <a:r>
                        <a:rPr lang="ru-RU" sz="1800" kern="1200" baseline="0" dirty="0" smtClean="0">
                          <a:solidFill>
                            <a:srgbClr val="595959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социально ориентированным некоммерческим организациям</a:t>
                      </a:r>
                      <a:endParaRPr lang="ru-RU" sz="1800" kern="1200" dirty="0" smtClean="0">
                        <a:solidFill>
                          <a:srgbClr val="595959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0,9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1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Соглашения с муниципальными образованиями на 2019 г.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не предусмотрено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solidFill>
                          <a:srgbClr val="595959"/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595959"/>
                          </a:solidFill>
                          <a:effectLst/>
                          <a:latin typeface="Cambria" pitchFamily="18" charset="0"/>
                        </a:rPr>
                        <a:t>Закупки муниципальных образований 2019 г</a:t>
                      </a:r>
                      <a:r>
                        <a:rPr lang="ru-RU" sz="1800" baseline="0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.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не предусмотрено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6533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365384" y="4217627"/>
            <a:ext cx="11681255" cy="10027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CustomShape 29"/>
          <p:cNvSpPr/>
          <p:nvPr/>
        </p:nvSpPr>
        <p:spPr>
          <a:xfrm>
            <a:off x="295344" y="4143676"/>
            <a:ext cx="354114" cy="354114"/>
          </a:xfrm>
          <a:prstGeom prst="ellipse">
            <a:avLst/>
          </a:prstGeom>
          <a:solidFill>
            <a:srgbClr val="008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" name="Скругленный прямоугольник 14"/>
          <p:cNvSpPr/>
          <p:nvPr/>
        </p:nvSpPr>
        <p:spPr>
          <a:xfrm>
            <a:off x="345988" y="1754284"/>
            <a:ext cx="11681255" cy="175947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CustomShape 29"/>
          <p:cNvSpPr/>
          <p:nvPr/>
        </p:nvSpPr>
        <p:spPr>
          <a:xfrm>
            <a:off x="275948" y="1680334"/>
            <a:ext cx="354114" cy="354114"/>
          </a:xfrm>
          <a:prstGeom prst="ellipse">
            <a:avLst/>
          </a:prstGeom>
          <a:solidFill>
            <a:srgbClr val="008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9" name="Группа 8"/>
          <p:cNvGrpSpPr/>
          <p:nvPr/>
        </p:nvGrpSpPr>
        <p:grpSpPr>
          <a:xfrm>
            <a:off x="5934265" y="0"/>
            <a:ext cx="6257735" cy="717146"/>
            <a:chOff x="5934265" y="0"/>
            <a:chExt cx="6257735" cy="717146"/>
          </a:xfrm>
        </p:grpSpPr>
        <p:pic>
          <p:nvPicPr>
            <p:cNvPr id="11" name="Рисунок 1"/>
            <p:cNvPicPr/>
            <p:nvPr/>
          </p:nvPicPr>
          <p:blipFill>
            <a:blip r:embed="rId2" cstate="print"/>
            <a:srcRect t="872" r="2699"/>
            <a:stretch/>
          </p:blipFill>
          <p:spPr>
            <a:xfrm>
              <a:off x="5934265" y="8666"/>
              <a:ext cx="5481912" cy="7084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2" name="Рисунок 63"/>
            <p:cNvPicPr/>
            <p:nvPr/>
          </p:nvPicPr>
          <p:blipFill>
            <a:blip r:embed="rId3" cstate="print"/>
            <a:stretch/>
          </p:blipFill>
          <p:spPr>
            <a:xfrm>
              <a:off x="11553069" y="0"/>
              <a:ext cx="638931" cy="65894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736387" y="547063"/>
            <a:ext cx="539436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ЦЕЛИ, ЗАДАЧИ РЕГИОНАЛЬНОГО ПРОЕКТА </a:t>
            </a:r>
          </a:p>
          <a:p>
            <a:pPr algn="ctr">
              <a:lnSpc>
                <a:spcPct val="100000"/>
              </a:lnSpc>
            </a:pP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«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</a:rPr>
              <a:t>Учитель будущего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6561" y="1802764"/>
            <a:ext cx="11250639" cy="132343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b="1" kern="0" dirty="0" smtClean="0">
                <a:solidFill>
                  <a:srgbClr val="C00000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Цель проекта</a:t>
            </a:r>
            <a:r>
              <a:rPr lang="ru-RU" sz="2000" kern="0" dirty="0" smtClean="0">
                <a:solidFill>
                  <a:srgbClr val="C00000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 </a:t>
            </a:r>
            <a:r>
              <a:rPr lang="ru-RU" sz="2000" kern="0" dirty="0" smtClean="0">
                <a:latin typeface="Cambria" pitchFamily="18" charset="0"/>
                <a:cs typeface="Calibri Light" panose="020F0302020204030204" pitchFamily="34" charset="0"/>
                <a:sym typeface="Arial"/>
              </a:rPr>
              <a:t>- </a:t>
            </a:r>
            <a:r>
              <a:rPr lang="ru-RU" sz="2000" dirty="0" smtClean="0">
                <a:latin typeface="Cambria" pitchFamily="18" charset="0"/>
              </a:rPr>
              <a:t>обеспечение </a:t>
            </a:r>
            <a:r>
              <a:rPr lang="ru-RU" sz="2000" dirty="0" smtClean="0">
                <a:latin typeface="Cambria" pitchFamily="18" charset="0"/>
              </a:rPr>
              <a:t>вхождения Российской Федерации в число 10 ведущих стран мира по качеству общего образования к 2024 году путем внедрения национальной системы профессионального роста педагогических работников, охватывающей не менее 50 процентов учителей общеобразовательных организаций .</a:t>
            </a:r>
            <a:endParaRPr lang="ru-RU" sz="2000" kern="0" dirty="0">
              <a:solidFill>
                <a:srgbClr val="C00000"/>
              </a:solidFill>
              <a:latin typeface="Cambria" pitchFamily="18" charset="0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4180" y="4301509"/>
            <a:ext cx="11259645" cy="769441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b="1" kern="0" dirty="0" smtClean="0">
                <a:solidFill>
                  <a:srgbClr val="C00000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Ожидаемые результаты</a:t>
            </a:r>
            <a:r>
              <a:rPr lang="ru-RU" sz="2400" kern="0" dirty="0" smtClean="0">
                <a:solidFill>
                  <a:srgbClr val="C00000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 </a:t>
            </a:r>
            <a:r>
              <a:rPr lang="ru-RU" sz="2400" kern="0" dirty="0" smtClean="0">
                <a:latin typeface="Cambria" pitchFamily="18" charset="0"/>
                <a:cs typeface="Calibri Light" panose="020F0302020204030204" pitchFamily="34" charset="0"/>
                <a:sym typeface="Arial"/>
              </a:rPr>
              <a:t>- </a:t>
            </a:r>
            <a:r>
              <a:rPr lang="ru-RU" sz="2000" kern="0" dirty="0" smtClean="0">
                <a:latin typeface="Cambria" pitchFamily="18" charset="0"/>
                <a:cs typeface="Calibri Light" panose="020F0302020204030204" pitchFamily="34" charset="0"/>
                <a:sym typeface="Arial"/>
              </a:rPr>
              <a:t>р</a:t>
            </a:r>
            <a:r>
              <a:rPr lang="ru-RU" sz="2000" dirty="0" smtClean="0">
                <a:latin typeface="Cambria" pitchFamily="18" charset="0"/>
              </a:rPr>
              <a:t>еализован комплекс мер для непрерывного и планомерного повышения квалификации педагогических работников.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439830" y="0"/>
            <a:ext cx="6572366" cy="491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МИНИСТЕРСТВО ОБРАЗОВАНИЯ И НАУКИ ЧЕЛЯБИНСКОЙ ОБЛАСТИ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0" y="411892"/>
            <a:ext cx="882000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25139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5934265" y="0"/>
            <a:ext cx="6257735" cy="717146"/>
            <a:chOff x="5934265" y="0"/>
            <a:chExt cx="6257735" cy="717146"/>
          </a:xfrm>
        </p:grpSpPr>
        <p:pic>
          <p:nvPicPr>
            <p:cNvPr id="15" name="Рисунок 1"/>
            <p:cNvPicPr/>
            <p:nvPr/>
          </p:nvPicPr>
          <p:blipFill>
            <a:blip r:embed="rId2" cstate="print"/>
            <a:srcRect t="872" r="2699"/>
            <a:stretch/>
          </p:blipFill>
          <p:spPr>
            <a:xfrm>
              <a:off x="5934265" y="8666"/>
              <a:ext cx="5481912" cy="7084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7" name="Рисунок 63"/>
            <p:cNvPicPr/>
            <p:nvPr/>
          </p:nvPicPr>
          <p:blipFill>
            <a:blip r:embed="rId3" cstate="print"/>
            <a:stretch/>
          </p:blipFill>
          <p:spPr>
            <a:xfrm>
              <a:off x="11553069" y="0"/>
              <a:ext cx="638931" cy="65894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291543" y="546760"/>
            <a:ext cx="6679462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СОГЛАШЕНИЯ В РАМКАХ РЕГИОНАЛЬНОГО </a:t>
            </a:r>
            <a:r>
              <a:rPr lang="ru-RU" sz="2000" b="1" dirty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ПРОЕКТА </a:t>
            </a:r>
            <a:endParaRPr lang="ru-RU" sz="2000" b="1" dirty="0" smtClean="0">
              <a:solidFill>
                <a:srgbClr val="595959"/>
              </a:solidFill>
              <a:latin typeface="Cambria" pitchFamily="18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«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</a:rPr>
              <a:t>Учитель будущего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»</a:t>
            </a:r>
            <a:endParaRPr lang="ru-RU" sz="2000" b="1" dirty="0" smtClean="0">
              <a:solidFill>
                <a:srgbClr val="C00000"/>
              </a:solidFill>
              <a:latin typeface="Cambria" pitchFamily="18" charset="0"/>
              <a:cs typeface="Arial" panose="020B0604020202020204" pitchFamily="34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2439830" y="0"/>
            <a:ext cx="6572366" cy="491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МИНИСТЕРСТВО ОБРАЗОВАНИЯ И НАУКИ ЧЕЛЯБИНСКОЙ ОБЛАСТИ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0" y="411892"/>
            <a:ext cx="882000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1002609" y="3533738"/>
            <a:ext cx="215248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800" b="1" dirty="0" smtClean="0">
                <a:solidFill>
                  <a:srgbClr val="C00000"/>
                </a:solidFill>
                <a:latin typeface="Cambria" pitchFamily="18" charset="0"/>
                <a:ea typeface="MS Mincho" pitchFamily="49" charset="-128"/>
                <a:cs typeface="Times New Roman" pitchFamily="18" charset="0"/>
              </a:rPr>
              <a:t>«1»</a:t>
            </a:r>
            <a:r>
              <a:rPr lang="ru-RU" sz="6000" b="1" dirty="0" smtClean="0">
                <a:solidFill>
                  <a:srgbClr val="C0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 </a:t>
            </a:r>
          </a:p>
        </p:txBody>
      </p:sp>
      <p:sp>
        <p:nvSpPr>
          <p:cNvPr id="30" name="Rectangle 1"/>
          <p:cNvSpPr>
            <a:spLocks noChangeArrowheads="1"/>
          </p:cNvSpPr>
          <p:nvPr/>
        </p:nvSpPr>
        <p:spPr bwMode="auto">
          <a:xfrm>
            <a:off x="9209785" y="3685535"/>
            <a:ext cx="1830794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5200" b="1" dirty="0" smtClean="0">
                <a:solidFill>
                  <a:srgbClr val="C00000"/>
                </a:solidFill>
                <a:latin typeface="Cambria" pitchFamily="18" charset="0"/>
                <a:ea typeface="MS Mincho" pitchFamily="49" charset="-128"/>
                <a:cs typeface="Times New Roman" pitchFamily="18" charset="0"/>
              </a:rPr>
              <a:t>«0» </a:t>
            </a:r>
          </a:p>
        </p:txBody>
      </p:sp>
      <p:sp>
        <p:nvSpPr>
          <p:cNvPr id="31" name="CustomShape 6"/>
          <p:cNvSpPr/>
          <p:nvPr/>
        </p:nvSpPr>
        <p:spPr>
          <a:xfrm>
            <a:off x="377405" y="2316899"/>
            <a:ext cx="3457310" cy="3457310"/>
          </a:xfrm>
          <a:prstGeom prst="ellipse">
            <a:avLst/>
          </a:prstGeom>
          <a:noFill/>
          <a:ln w="38100">
            <a:solidFill>
              <a:srgbClr val="0081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" name="Скругленный прямоугольник 31"/>
          <p:cNvSpPr/>
          <p:nvPr/>
        </p:nvSpPr>
        <p:spPr>
          <a:xfrm>
            <a:off x="518985" y="2265404"/>
            <a:ext cx="3155091" cy="930874"/>
          </a:xfrm>
          <a:prstGeom prst="roundRect">
            <a:avLst/>
          </a:prstGeom>
          <a:solidFill>
            <a:srgbClr val="0081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33" name="Прямоугольник 32"/>
          <p:cNvSpPr/>
          <p:nvPr/>
        </p:nvSpPr>
        <p:spPr>
          <a:xfrm>
            <a:off x="379243" y="2200426"/>
            <a:ext cx="343517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kern="0" dirty="0" smtClean="0">
                <a:solidFill>
                  <a:schemeClr val="bg1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«Безденежные» </a:t>
            </a:r>
          </a:p>
          <a:p>
            <a:pPr algn="ctr"/>
            <a:r>
              <a:rPr lang="ru-RU" sz="3000" b="1" kern="0" dirty="0" smtClean="0">
                <a:solidFill>
                  <a:schemeClr val="bg1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соглашения</a:t>
            </a:r>
            <a:endParaRPr lang="ru-RU" sz="3000" b="1" dirty="0">
              <a:solidFill>
                <a:schemeClr val="bg1"/>
              </a:solidFill>
            </a:endParaRPr>
          </a:p>
        </p:txBody>
      </p:sp>
      <p:sp>
        <p:nvSpPr>
          <p:cNvPr id="34" name="CustomShape 6"/>
          <p:cNvSpPr/>
          <p:nvPr/>
        </p:nvSpPr>
        <p:spPr>
          <a:xfrm>
            <a:off x="4376875" y="2321015"/>
            <a:ext cx="3457310" cy="3457310"/>
          </a:xfrm>
          <a:prstGeom prst="ellipse">
            <a:avLst/>
          </a:prstGeom>
          <a:noFill/>
          <a:ln w="38100">
            <a:solidFill>
              <a:srgbClr val="0081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" name="Скругленный прямоугольник 34"/>
          <p:cNvSpPr/>
          <p:nvPr/>
        </p:nvSpPr>
        <p:spPr>
          <a:xfrm>
            <a:off x="4518455" y="2269520"/>
            <a:ext cx="3155091" cy="930874"/>
          </a:xfrm>
          <a:prstGeom prst="roundRect">
            <a:avLst/>
          </a:prstGeom>
          <a:solidFill>
            <a:srgbClr val="0081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CustomShape 6"/>
          <p:cNvSpPr/>
          <p:nvPr/>
        </p:nvSpPr>
        <p:spPr>
          <a:xfrm>
            <a:off x="8421654" y="2329256"/>
            <a:ext cx="3457310" cy="3457310"/>
          </a:xfrm>
          <a:prstGeom prst="ellipse">
            <a:avLst/>
          </a:prstGeom>
          <a:noFill/>
          <a:ln w="38100">
            <a:solidFill>
              <a:srgbClr val="0081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" name="Скругленный прямоугольник 36"/>
          <p:cNvSpPr/>
          <p:nvPr/>
        </p:nvSpPr>
        <p:spPr>
          <a:xfrm>
            <a:off x="8563234" y="2277761"/>
            <a:ext cx="3155091" cy="930874"/>
          </a:xfrm>
          <a:prstGeom prst="roundRect">
            <a:avLst/>
          </a:prstGeom>
          <a:solidFill>
            <a:srgbClr val="0081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4344856" y="2212329"/>
            <a:ext cx="343517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kern="0" dirty="0" smtClean="0">
                <a:solidFill>
                  <a:schemeClr val="bg1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«Денежные» </a:t>
            </a:r>
          </a:p>
          <a:p>
            <a:pPr algn="ctr"/>
            <a:r>
              <a:rPr lang="ru-RU" sz="3000" b="1" kern="0" dirty="0" smtClean="0">
                <a:solidFill>
                  <a:schemeClr val="bg1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соглашения</a:t>
            </a:r>
            <a:endParaRPr lang="ru-RU" sz="3000" b="1" dirty="0">
              <a:solidFill>
                <a:schemeClr val="bg1"/>
              </a:solidFill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4975854" y="3587435"/>
            <a:ext cx="215248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800" b="1" dirty="0" smtClean="0">
                <a:solidFill>
                  <a:srgbClr val="C00000"/>
                </a:solidFill>
                <a:latin typeface="Cambria" pitchFamily="18" charset="0"/>
                <a:ea typeface="MS Mincho" pitchFamily="49" charset="-128"/>
                <a:cs typeface="Times New Roman" pitchFamily="18" charset="0"/>
              </a:rPr>
              <a:t>«-»</a:t>
            </a:r>
            <a:r>
              <a:rPr lang="ru-RU" sz="6000" b="1" dirty="0" smtClean="0">
                <a:solidFill>
                  <a:srgbClr val="C0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 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8458513" y="2181610"/>
            <a:ext cx="34187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kern="0" dirty="0" smtClean="0">
                <a:solidFill>
                  <a:schemeClr val="bg1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на общую сумму</a:t>
            </a:r>
          </a:p>
          <a:p>
            <a:pPr algn="ctr"/>
            <a:r>
              <a:rPr lang="ru-RU" sz="3000" b="1" kern="0" dirty="0" smtClean="0">
                <a:solidFill>
                  <a:schemeClr val="bg1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млн. руб.</a:t>
            </a:r>
            <a:endParaRPr lang="ru-RU" sz="3000" b="1" kern="0" dirty="0">
              <a:solidFill>
                <a:schemeClr val="bg1"/>
              </a:solidFill>
              <a:latin typeface="Cambria" pitchFamily="18" charset="0"/>
              <a:cs typeface="Calibri Light" panose="020F0302020204030204" pitchFamily="34" charset="0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197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5934265" y="0"/>
            <a:ext cx="6257735" cy="717146"/>
            <a:chOff x="5934265" y="0"/>
            <a:chExt cx="6257735" cy="717146"/>
          </a:xfrm>
        </p:grpSpPr>
        <p:pic>
          <p:nvPicPr>
            <p:cNvPr id="7" name="Рисунок 1"/>
            <p:cNvPicPr/>
            <p:nvPr/>
          </p:nvPicPr>
          <p:blipFill>
            <a:blip r:embed="rId2" cstate="print"/>
            <a:srcRect t="872" r="2699"/>
            <a:stretch/>
          </p:blipFill>
          <p:spPr>
            <a:xfrm>
              <a:off x="5934265" y="8666"/>
              <a:ext cx="5481912" cy="7084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" name="Рисунок 63"/>
            <p:cNvPicPr/>
            <p:nvPr/>
          </p:nvPicPr>
          <p:blipFill>
            <a:blip r:embed="rId3" cstate="print"/>
            <a:stretch/>
          </p:blipFill>
          <p:spPr>
            <a:xfrm>
              <a:off x="11553069" y="0"/>
              <a:ext cx="638931" cy="65894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719909" y="563538"/>
            <a:ext cx="5452026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ПОКАЗАТЕЛИ РЕГИОНАЛЬНОГО ПРОЕКТА </a:t>
            </a:r>
          </a:p>
          <a:p>
            <a:pPr algn="ctr">
              <a:lnSpc>
                <a:spcPct val="100000"/>
              </a:lnSpc>
            </a:pP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«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</a:rPr>
              <a:t>Учитель будущего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»</a:t>
            </a:r>
            <a:endParaRPr lang="ru-RU" sz="2000" b="1" dirty="0" smtClean="0">
              <a:solidFill>
                <a:srgbClr val="C00000"/>
              </a:solidFill>
              <a:latin typeface="Cambria" pitchFamily="18" charset="0"/>
              <a:cs typeface="Arial" panose="020B0604020202020204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439830" y="0"/>
            <a:ext cx="6572366" cy="491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МИНИСТЕРСТВО ОБРАЗОВАНИЯ И НАУКИ ЧЕЛЯБИНСКОЙ ОБЛАСТИ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0" y="411892"/>
            <a:ext cx="882000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307195" y="1432853"/>
            <a:ext cx="11681255" cy="12272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CustomShape 29"/>
          <p:cNvSpPr/>
          <p:nvPr/>
        </p:nvSpPr>
        <p:spPr>
          <a:xfrm>
            <a:off x="237155" y="1358902"/>
            <a:ext cx="354114" cy="354114"/>
          </a:xfrm>
          <a:prstGeom prst="ellipse">
            <a:avLst/>
          </a:prstGeom>
          <a:solidFill>
            <a:srgbClr val="008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" name="Прямоугольник 13"/>
          <p:cNvSpPr/>
          <p:nvPr/>
        </p:nvSpPr>
        <p:spPr>
          <a:xfrm>
            <a:off x="595742" y="1423982"/>
            <a:ext cx="113330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2400" b="1" dirty="0" smtClean="0">
                <a:solidFill>
                  <a:srgbClr val="0081B7"/>
                </a:solidFill>
                <a:latin typeface="Cambria" pitchFamily="18" charset="0"/>
              </a:rPr>
              <a:t>1. </a:t>
            </a:r>
            <a:r>
              <a:rPr lang="ru-RU" sz="2400" dirty="0" smtClean="0">
                <a:latin typeface="Cambria" pitchFamily="18" charset="0"/>
              </a:rPr>
              <a:t>Доля учителей общеобразовательных организаций, вовлеченных в национальную систему профессионального роста педагогических работников,  </a:t>
            </a:r>
            <a:r>
              <a:rPr lang="ru-RU" sz="2400" b="1" dirty="0" smtClean="0">
                <a:latin typeface="Cambria" pitchFamily="18" charset="0"/>
              </a:rPr>
              <a:t>на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b="1" dirty="0" smtClean="0">
                <a:latin typeface="Cambria" pitchFamily="18" charset="0"/>
              </a:rPr>
              <a:t>2024 год составит 50%, на 2019 год – 5%.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8280" y="2882036"/>
            <a:ext cx="11681255" cy="900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CustomShape 29"/>
          <p:cNvSpPr/>
          <p:nvPr/>
        </p:nvSpPr>
        <p:spPr>
          <a:xfrm>
            <a:off x="231614" y="2808084"/>
            <a:ext cx="354114" cy="354114"/>
          </a:xfrm>
          <a:prstGeom prst="ellipse">
            <a:avLst/>
          </a:prstGeom>
          <a:solidFill>
            <a:srgbClr val="008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" name="Прямоугольник 16"/>
          <p:cNvSpPr/>
          <p:nvPr/>
        </p:nvSpPr>
        <p:spPr>
          <a:xfrm>
            <a:off x="623453" y="2900831"/>
            <a:ext cx="112720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2400" b="1" dirty="0" smtClean="0">
                <a:solidFill>
                  <a:srgbClr val="0081B7"/>
                </a:solidFill>
                <a:latin typeface="Cambria" pitchFamily="18" charset="0"/>
              </a:rPr>
              <a:t>2. </a:t>
            </a:r>
            <a:r>
              <a:rPr lang="ru-RU" sz="2400" dirty="0" smtClean="0">
                <a:latin typeface="Cambria" pitchFamily="18" charset="0"/>
              </a:rPr>
              <a:t>Доля педагогических работников, прошедших добровольную независимую оценку квалификации, </a:t>
            </a:r>
            <a:r>
              <a:rPr lang="ru-RU" sz="2400" b="1" dirty="0" smtClean="0">
                <a:latin typeface="Cambria" pitchFamily="18" charset="0"/>
              </a:rPr>
              <a:t>на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b="1" dirty="0" smtClean="0">
                <a:latin typeface="Cambria" pitchFamily="18" charset="0"/>
              </a:rPr>
              <a:t>2024 год составит 10%.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04425" y="4015337"/>
            <a:ext cx="11681255" cy="16206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CustomShape 29"/>
          <p:cNvSpPr/>
          <p:nvPr/>
        </p:nvSpPr>
        <p:spPr>
          <a:xfrm>
            <a:off x="217759" y="3941385"/>
            <a:ext cx="354114" cy="354114"/>
          </a:xfrm>
          <a:prstGeom prst="ellipse">
            <a:avLst/>
          </a:prstGeom>
          <a:solidFill>
            <a:srgbClr val="008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" name="Прямоугольник 19"/>
          <p:cNvSpPr/>
          <p:nvPr/>
        </p:nvSpPr>
        <p:spPr>
          <a:xfrm>
            <a:off x="612369" y="4045309"/>
            <a:ext cx="112166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2400" b="1" dirty="0" smtClean="0">
                <a:solidFill>
                  <a:srgbClr val="0081B7"/>
                </a:solidFill>
                <a:latin typeface="Cambria" pitchFamily="18" charset="0"/>
              </a:rPr>
              <a:t>3. </a:t>
            </a:r>
            <a:r>
              <a:rPr lang="ru-RU" sz="2400" b="1" dirty="0" smtClean="0">
                <a:latin typeface="Cambria" pitchFamily="18" charset="0"/>
              </a:rPr>
              <a:t>100 процентное  обеспечение к 2024 году </a:t>
            </a:r>
            <a:r>
              <a:rPr lang="ru-RU" sz="2400" dirty="0" smtClean="0">
                <a:latin typeface="Cambria" pitchFamily="18" charset="0"/>
              </a:rPr>
              <a:t>в регионе деятельности центров непрерывного повышения профессионального мастерства педагогических работников и центров оценки профессионального мастерства и квалификаций педагогов.</a:t>
            </a:r>
            <a:endParaRPr lang="ru-RU" sz="2400" dirty="0" smtClean="0">
              <a:solidFill>
                <a:srgbClr val="595959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422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5934265" y="0"/>
            <a:ext cx="6257735" cy="717146"/>
            <a:chOff x="5934265" y="0"/>
            <a:chExt cx="6257735" cy="717146"/>
          </a:xfrm>
        </p:grpSpPr>
        <p:pic>
          <p:nvPicPr>
            <p:cNvPr id="12" name="Рисунок 1"/>
            <p:cNvPicPr/>
            <p:nvPr/>
          </p:nvPicPr>
          <p:blipFill>
            <a:blip r:embed="rId2" cstate="print"/>
            <a:srcRect t="872" r="2699"/>
            <a:stretch/>
          </p:blipFill>
          <p:spPr>
            <a:xfrm>
              <a:off x="5934265" y="8666"/>
              <a:ext cx="5481912" cy="7084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3" name="Рисунок 63"/>
            <p:cNvPicPr/>
            <p:nvPr/>
          </p:nvPicPr>
          <p:blipFill>
            <a:blip r:embed="rId3" cstate="print"/>
            <a:stretch/>
          </p:blipFill>
          <p:spPr>
            <a:xfrm>
              <a:off x="11553069" y="0"/>
              <a:ext cx="638931" cy="65894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464539" y="571700"/>
            <a:ext cx="6135766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ФИНАНСИРОВАНИЕ </a:t>
            </a:r>
            <a:r>
              <a:rPr lang="ru-RU" sz="2000" b="1" dirty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РЕГИОНАЛЬНОГО </a:t>
            </a:r>
            <a:r>
              <a:rPr lang="ru-RU" sz="2000" b="1" dirty="0" smtClean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ПРОЕКТА </a:t>
            </a:r>
          </a:p>
          <a:p>
            <a:pPr algn="ctr">
              <a:lnSpc>
                <a:spcPct val="100000"/>
              </a:lnSpc>
            </a:pP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«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</a:rPr>
              <a:t>Учитель будущего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»</a:t>
            </a:r>
            <a:endParaRPr lang="ru-RU" sz="2000" b="1" dirty="0" smtClean="0">
              <a:solidFill>
                <a:srgbClr val="C00000"/>
              </a:solidFill>
              <a:latin typeface="Cambria" pitchFamily="18" charset="0"/>
              <a:cs typeface="Arial" panose="020B0604020202020204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2439830" y="0"/>
            <a:ext cx="6572366" cy="491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МИНИСТЕРСТВО ОБРАЗОВАНИЯ И НАУКИ ЧЕЛЯБИНСКОЙ ОБЛАСТИ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0" y="411892"/>
            <a:ext cx="882000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Freeform 71"/>
          <p:cNvSpPr>
            <a:spLocks/>
          </p:cNvSpPr>
          <p:nvPr/>
        </p:nvSpPr>
        <p:spPr bwMode="auto">
          <a:xfrm flipH="1">
            <a:off x="7988060" y="1514418"/>
            <a:ext cx="4045821" cy="4100492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rgbClr val="0081B7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7867135" y="2713073"/>
            <a:ext cx="4300151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C00000"/>
                </a:solidFill>
                <a:latin typeface="Cambria" pitchFamily="18" charset="0"/>
                <a:ea typeface="MS Mincho" pitchFamily="49" charset="-128"/>
                <a:cs typeface="Times New Roman" pitchFamily="18" charset="0"/>
              </a:rPr>
              <a:t>ОБЩИЙ БЮДЖЕТ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5500" b="1" dirty="0" smtClean="0">
                <a:latin typeface="Cambria" pitchFamily="18" charset="0"/>
                <a:ea typeface="MS Mincho" pitchFamily="49" charset="-128"/>
                <a:cs typeface="Times New Roman" pitchFamily="18" charset="0"/>
              </a:rPr>
              <a:t>«15,77»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C00000"/>
                </a:solidFill>
                <a:latin typeface="Cambria" pitchFamily="18" charset="0"/>
                <a:ea typeface="MS Mincho" pitchFamily="49" charset="-128"/>
                <a:cs typeface="Times New Roman" pitchFamily="18" charset="0"/>
              </a:rPr>
              <a:t>млн. руб.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mbria" pitchFamily="18" charset="0"/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1982" y="2739917"/>
            <a:ext cx="6928023" cy="52322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800" kern="0" dirty="0" smtClean="0">
                <a:solidFill>
                  <a:srgbClr val="FF0000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Федеральный бюджет – 0 млн.руб </a:t>
            </a:r>
            <a:endParaRPr lang="ru-RU" sz="2800" kern="0" dirty="0">
              <a:solidFill>
                <a:srgbClr val="FF0000"/>
              </a:solidFill>
              <a:latin typeface="Cambria" pitchFamily="18" charset="0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4678" y="3747977"/>
            <a:ext cx="6952991" cy="52322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800" kern="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Региональный бюджет – 15,77 млн. руб. </a:t>
            </a:r>
            <a:endParaRPr lang="ru-RU" sz="2800" kern="0" dirty="0">
              <a:solidFill>
                <a:schemeClr val="accent1">
                  <a:lumMod val="50000"/>
                </a:schemeClr>
              </a:solidFill>
              <a:latin typeface="Cambria" pitchFamily="18" charset="0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22" name="Line 15"/>
          <p:cNvSpPr/>
          <p:nvPr/>
        </p:nvSpPr>
        <p:spPr>
          <a:xfrm>
            <a:off x="433340" y="2799974"/>
            <a:ext cx="360" cy="1404000"/>
          </a:xfrm>
          <a:prstGeom prst="line">
            <a:avLst/>
          </a:prstGeom>
          <a:ln w="28440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" name="CustomShape 18"/>
          <p:cNvSpPr/>
          <p:nvPr/>
        </p:nvSpPr>
        <p:spPr>
          <a:xfrm>
            <a:off x="274303" y="2858861"/>
            <a:ext cx="313920" cy="313920"/>
          </a:xfrm>
          <a:prstGeom prst="ellipse">
            <a:avLst/>
          </a:prstGeom>
          <a:solidFill>
            <a:srgbClr val="DA25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" name="CustomShape 21"/>
          <p:cNvSpPr/>
          <p:nvPr/>
        </p:nvSpPr>
        <p:spPr>
          <a:xfrm>
            <a:off x="278136" y="3846916"/>
            <a:ext cx="313920" cy="31392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="" xmlns:p14="http://schemas.microsoft.com/office/powerpoint/2010/main" val="12056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5934265" y="0"/>
            <a:ext cx="6257735" cy="717146"/>
            <a:chOff x="5934265" y="0"/>
            <a:chExt cx="6257735" cy="717146"/>
          </a:xfrm>
        </p:grpSpPr>
        <p:pic>
          <p:nvPicPr>
            <p:cNvPr id="10" name="Рисунок 1"/>
            <p:cNvPicPr/>
            <p:nvPr/>
          </p:nvPicPr>
          <p:blipFill>
            <a:blip r:embed="rId2" cstate="print"/>
            <a:srcRect t="872" r="2699"/>
            <a:stretch/>
          </p:blipFill>
          <p:spPr>
            <a:xfrm>
              <a:off x="5934265" y="8666"/>
              <a:ext cx="5481912" cy="7084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1" name="Рисунок 63"/>
            <p:cNvPicPr/>
            <p:nvPr/>
          </p:nvPicPr>
          <p:blipFill>
            <a:blip r:embed="rId3" cstate="print"/>
            <a:stretch/>
          </p:blipFill>
          <p:spPr>
            <a:xfrm>
              <a:off x="11553069" y="0"/>
              <a:ext cx="638931" cy="65894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657093" y="531491"/>
            <a:ext cx="5741773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ИСПОЛНЕНИЕ </a:t>
            </a:r>
            <a:r>
              <a:rPr lang="ru-RU" sz="2000" b="1" dirty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РЕГИОНАЛЬНОГО ПРОЕКТА </a:t>
            </a:r>
            <a:endParaRPr lang="ru-RU" sz="2000" b="1" dirty="0" smtClean="0">
              <a:solidFill>
                <a:srgbClr val="595959"/>
              </a:solidFill>
              <a:latin typeface="Cambria" pitchFamily="18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«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</a:rPr>
              <a:t>Учитель будущего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»</a:t>
            </a:r>
            <a:endParaRPr lang="ru-RU" sz="2000" b="1" dirty="0" smtClean="0">
              <a:solidFill>
                <a:srgbClr val="C00000"/>
              </a:solidFill>
              <a:latin typeface="Cambria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944983" y="1506598"/>
          <a:ext cx="81280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Расходы на 01.04.2019 г.</a:t>
                      </a:r>
                      <a:endParaRPr lang="ru-RU" sz="2400" b="1" kern="1200" dirty="0" smtClean="0">
                        <a:solidFill>
                          <a:schemeClr val="bg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Федеральный бюджет</a:t>
                      </a:r>
                      <a:endParaRPr lang="ru-RU" sz="2400" kern="1200" dirty="0" smtClean="0">
                        <a:solidFill>
                          <a:srgbClr val="595959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rgbClr val="595959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0 млн. руб.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rgbClr val="595959"/>
                          </a:solidFill>
                          <a:effectLst/>
                          <a:latin typeface="Cambria" pitchFamily="18" charset="0"/>
                        </a:rPr>
                        <a:t>Региональный бюджет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rgbClr val="595959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0,03 млн. руб.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Заголовок 1"/>
          <p:cNvSpPr txBox="1">
            <a:spLocks/>
          </p:cNvSpPr>
          <p:nvPr/>
        </p:nvSpPr>
        <p:spPr>
          <a:xfrm>
            <a:off x="2439830" y="0"/>
            <a:ext cx="6572366" cy="491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МИНИСТЕРСТВО ОБРАЗОВАНИЯ И НАУКИ ЧЕЛЯБИНСКОЙ ОБЛАСТИ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0" y="411892"/>
            <a:ext cx="882000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898996" y="3454562"/>
          <a:ext cx="8127999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3659"/>
                <a:gridCol w="2053243"/>
                <a:gridCol w="2321097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Сумма, млн.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Кол-во,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шт.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Закупки органов власти 2019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0,26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21</a:t>
                      </a:r>
                      <a:endParaRPr lang="en-US" b="1" dirty="0" smtClean="0">
                        <a:solidFill>
                          <a:srgbClr val="595959"/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Субсидии подведомственным организациям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2,0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1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Соглашения с муниципальными образованиями на 2019 г.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Не предусмотрено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595959"/>
                          </a:solidFill>
                          <a:effectLst/>
                          <a:latin typeface="Cambria" pitchFamily="18" charset="0"/>
                        </a:rPr>
                        <a:t>Закупки муниципальных образований 2019 г</a:t>
                      </a:r>
                      <a:r>
                        <a:rPr lang="ru-RU" sz="1800" baseline="0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.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Не предусмотрено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6533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45988" y="1571105"/>
            <a:ext cx="11681255" cy="146600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CustomShape 29"/>
          <p:cNvSpPr/>
          <p:nvPr/>
        </p:nvSpPr>
        <p:spPr>
          <a:xfrm>
            <a:off x="317511" y="1480830"/>
            <a:ext cx="354114" cy="354114"/>
          </a:xfrm>
          <a:prstGeom prst="ellipse">
            <a:avLst/>
          </a:prstGeom>
          <a:solidFill>
            <a:srgbClr val="008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9" name="Группа 8"/>
          <p:cNvGrpSpPr/>
          <p:nvPr/>
        </p:nvGrpSpPr>
        <p:grpSpPr>
          <a:xfrm>
            <a:off x="5934265" y="0"/>
            <a:ext cx="6257735" cy="717146"/>
            <a:chOff x="5934265" y="0"/>
            <a:chExt cx="6257735" cy="717146"/>
          </a:xfrm>
        </p:grpSpPr>
        <p:pic>
          <p:nvPicPr>
            <p:cNvPr id="11" name="Рисунок 1"/>
            <p:cNvPicPr/>
            <p:nvPr/>
          </p:nvPicPr>
          <p:blipFill>
            <a:blip r:embed="rId2" cstate="print"/>
            <a:srcRect t="872" r="2699"/>
            <a:stretch/>
          </p:blipFill>
          <p:spPr>
            <a:xfrm>
              <a:off x="5934265" y="8666"/>
              <a:ext cx="5481912" cy="7084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2" name="Рисунок 63"/>
            <p:cNvPicPr/>
            <p:nvPr/>
          </p:nvPicPr>
          <p:blipFill>
            <a:blip r:embed="rId3" cstate="print"/>
            <a:stretch/>
          </p:blipFill>
          <p:spPr>
            <a:xfrm>
              <a:off x="11553069" y="0"/>
              <a:ext cx="638931" cy="65894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88395" y="540326"/>
            <a:ext cx="11583396" cy="8805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ЦЕЛИ, ЗАДАЧИ РЕГИОНАЛЬНОГО ПРОЕКТА </a:t>
            </a:r>
          </a:p>
          <a:p>
            <a:pPr algn="ctr">
              <a:lnSpc>
                <a:spcPct val="100000"/>
              </a:lnSpc>
            </a:pP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«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</a:rPr>
              <a:t>Молодые профессионалы </a:t>
            </a:r>
          </a:p>
          <a:p>
            <a:pPr algn="ctr">
              <a:lnSpc>
                <a:spcPct val="100000"/>
              </a:lnSpc>
            </a:pP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</a:rPr>
              <a:t>(Повышение конкурентоспособности профобразования)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5015" y="1813997"/>
            <a:ext cx="11238057" cy="100027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b="1" kern="0" dirty="0" smtClean="0">
                <a:solidFill>
                  <a:srgbClr val="C00000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Цель проекта</a:t>
            </a:r>
            <a:r>
              <a:rPr lang="ru-RU" sz="2400" kern="0" dirty="0" smtClean="0">
                <a:solidFill>
                  <a:srgbClr val="C00000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 </a:t>
            </a:r>
            <a:r>
              <a:rPr lang="ru-RU" sz="1750" kern="0" dirty="0" smtClean="0">
                <a:latin typeface="Cambria" pitchFamily="18" charset="0"/>
                <a:cs typeface="Calibri Light" panose="020F0302020204030204" pitchFamily="34" charset="0"/>
                <a:sym typeface="Arial"/>
              </a:rPr>
              <a:t>- м</a:t>
            </a:r>
            <a:r>
              <a:rPr lang="ru-RU" sz="1750" dirty="0" smtClean="0">
                <a:latin typeface="Cambria" pitchFamily="18" charset="0"/>
              </a:rPr>
              <a:t>одернизация профессионального образования, в том числе посредством внедрения адаптивных, практико-ориентированных и гибких образовательных программ к 2024 году - в 100% профессиональных образовательных организациях. </a:t>
            </a:r>
            <a:endParaRPr lang="ru-RU" sz="1750" kern="0" dirty="0">
              <a:solidFill>
                <a:srgbClr val="C00000"/>
              </a:solidFill>
              <a:latin typeface="Cambria" pitchFamily="18" charset="0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439830" y="0"/>
            <a:ext cx="6572366" cy="491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МИНИСТЕРСТВО ОБРАЗОВАНИЯ И НАУКИ ЧЕЛЯБИНСКОЙ ОБЛАСТИ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0" y="411892"/>
            <a:ext cx="882000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357072" y="3510643"/>
            <a:ext cx="11681255" cy="289015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CustomShape 29"/>
          <p:cNvSpPr/>
          <p:nvPr/>
        </p:nvSpPr>
        <p:spPr>
          <a:xfrm>
            <a:off x="345221" y="3545154"/>
            <a:ext cx="354114" cy="354114"/>
          </a:xfrm>
          <a:prstGeom prst="ellipse">
            <a:avLst/>
          </a:prstGeom>
          <a:solidFill>
            <a:srgbClr val="008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TextBox 7"/>
          <p:cNvSpPr txBox="1"/>
          <p:nvPr/>
        </p:nvSpPr>
        <p:spPr>
          <a:xfrm>
            <a:off x="690025" y="3537445"/>
            <a:ext cx="11247051" cy="288540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b="1" kern="0" dirty="0" smtClean="0">
                <a:solidFill>
                  <a:srgbClr val="C00000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Ожидаемые результаты:</a:t>
            </a:r>
            <a:r>
              <a:rPr lang="ru-RU" sz="2400" kern="0" dirty="0" smtClean="0">
                <a:solidFill>
                  <a:srgbClr val="C00000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 </a:t>
            </a:r>
          </a:p>
          <a:p>
            <a:pPr algn="just"/>
            <a:r>
              <a:rPr lang="ru-RU" sz="1750" b="1" kern="0" dirty="0" smtClean="0">
                <a:solidFill>
                  <a:srgbClr val="0081B7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1. </a:t>
            </a:r>
            <a:r>
              <a:rPr lang="ru-RU" sz="1750" kern="0" dirty="0" smtClean="0">
                <a:latin typeface="Cambria" pitchFamily="18" charset="0"/>
                <a:cs typeface="Calibri Light" panose="020F0302020204030204" pitchFamily="34" charset="0"/>
                <a:sym typeface="Arial"/>
              </a:rPr>
              <a:t>К</a:t>
            </a:r>
            <a:r>
              <a:rPr lang="ru-RU" sz="1750" dirty="0" smtClean="0">
                <a:latin typeface="Cambria" pitchFamily="18" charset="0"/>
              </a:rPr>
              <a:t> концу 2024 года в Челябинской области за счет средств федеральной поддержки планируется создать не менее 1 центра опережающей профессиональной подготовки и не менее 50 мастерских, оснащенных современной материально-технической базой по одной из компетенций Ворлдскиллс Россия, что позволит выстроить систему эффективной подготовки и дополнительного профессионального образования по профессиям, в том числе для сдачи демонстрационного экзамена с учетом опыта Союза Ворлдскиллс Россия. </a:t>
            </a:r>
          </a:p>
          <a:p>
            <a:pPr algn="just"/>
            <a:r>
              <a:rPr lang="ru-RU" sz="1750" b="1" dirty="0" smtClean="0">
                <a:solidFill>
                  <a:srgbClr val="0081B7"/>
                </a:solidFill>
                <a:latin typeface="Cambria" pitchFamily="18" charset="0"/>
              </a:rPr>
              <a:t>2. </a:t>
            </a:r>
            <a:r>
              <a:rPr lang="ru-RU" sz="1750" dirty="0" smtClean="0">
                <a:latin typeface="Cambria" pitchFamily="18" charset="0"/>
              </a:rPr>
              <a:t>К концу 2024 года в 50 % организаций, осуществляющих образовательную деятельность по    образовательным программам среднего профессионального образования, не менее 25 % обучающихся проходят итоговую и промежуточную аттестацию с использованием механизма демонстрационного экзамена.</a:t>
            </a:r>
            <a:endParaRPr lang="ru-RU" sz="1750" dirty="0" smtClean="0"/>
          </a:p>
        </p:txBody>
      </p:sp>
    </p:spTree>
    <p:extLst>
      <p:ext uri="{BB962C8B-B14F-4D97-AF65-F5344CB8AC3E}">
        <p14:creationId xmlns="" xmlns:p14="http://schemas.microsoft.com/office/powerpoint/2010/main" val="125139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5934265" y="0"/>
            <a:ext cx="6257735" cy="717146"/>
            <a:chOff x="5934265" y="0"/>
            <a:chExt cx="6257735" cy="717146"/>
          </a:xfrm>
        </p:grpSpPr>
        <p:pic>
          <p:nvPicPr>
            <p:cNvPr id="18" name="Рисунок 1"/>
            <p:cNvPicPr/>
            <p:nvPr/>
          </p:nvPicPr>
          <p:blipFill>
            <a:blip r:embed="rId2" cstate="print"/>
            <a:srcRect t="872" r="2699"/>
            <a:stretch/>
          </p:blipFill>
          <p:spPr>
            <a:xfrm>
              <a:off x="5934265" y="8666"/>
              <a:ext cx="5481912" cy="7084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9" name="Рисунок 63"/>
            <p:cNvPicPr/>
            <p:nvPr/>
          </p:nvPicPr>
          <p:blipFill>
            <a:blip r:embed="rId3" cstate="print"/>
            <a:stretch/>
          </p:blipFill>
          <p:spPr>
            <a:xfrm>
              <a:off x="11553069" y="0"/>
              <a:ext cx="638931" cy="65894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1937316" y="497262"/>
            <a:ext cx="8458836" cy="9693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СОГЛАШЕНИЯ В РАМКАХ РЕГИОНАЛЬНОГО </a:t>
            </a:r>
            <a:r>
              <a:rPr lang="ru-RU" sz="2000" b="1" dirty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ПРОЕКТА </a:t>
            </a:r>
            <a:endParaRPr lang="ru-RU" sz="2000" b="1" dirty="0" smtClean="0">
              <a:solidFill>
                <a:srgbClr val="595959"/>
              </a:solidFill>
              <a:latin typeface="Cambria" pitchFamily="18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«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</a:rPr>
              <a:t>Молодые профессионалы </a:t>
            </a:r>
          </a:p>
          <a:p>
            <a:pPr algn="ctr">
              <a:lnSpc>
                <a:spcPct val="100000"/>
              </a:lnSpc>
            </a:pP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</a:rPr>
              <a:t>(Повышение конкурентоспособности профобразования)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2439830" y="0"/>
            <a:ext cx="6572366" cy="491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МИНИСТЕРСТВО ОБРАЗОВАНИЯ И НАУКИ ЧЕЛЯБИНСКОЙ ОБЛАСТИ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0" y="411892"/>
            <a:ext cx="882000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4" name="Rectangle 1"/>
          <p:cNvSpPr>
            <a:spLocks noChangeArrowheads="1"/>
          </p:cNvSpPr>
          <p:nvPr/>
        </p:nvSpPr>
        <p:spPr bwMode="auto">
          <a:xfrm>
            <a:off x="1002609" y="3533738"/>
            <a:ext cx="215248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800" b="1" dirty="0" smtClean="0">
                <a:solidFill>
                  <a:srgbClr val="C00000"/>
                </a:solidFill>
                <a:latin typeface="Cambria" pitchFamily="18" charset="0"/>
                <a:ea typeface="MS Mincho" pitchFamily="49" charset="-128"/>
                <a:cs typeface="Times New Roman" pitchFamily="18" charset="0"/>
              </a:rPr>
              <a:t>«1»</a:t>
            </a:r>
            <a:r>
              <a:rPr lang="ru-RU" sz="6000" b="1" dirty="0" smtClean="0">
                <a:solidFill>
                  <a:srgbClr val="C0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 </a:t>
            </a:r>
          </a:p>
        </p:txBody>
      </p:sp>
      <p:sp>
        <p:nvSpPr>
          <p:cNvPr id="55" name="Rectangle 1"/>
          <p:cNvSpPr>
            <a:spLocks noChangeArrowheads="1"/>
          </p:cNvSpPr>
          <p:nvPr/>
        </p:nvSpPr>
        <p:spPr bwMode="auto">
          <a:xfrm>
            <a:off x="8041339" y="3685535"/>
            <a:ext cx="4211122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5200" b="1" dirty="0" smtClean="0">
                <a:solidFill>
                  <a:srgbClr val="C00000"/>
                </a:solidFill>
                <a:latin typeface="Cambria" pitchFamily="18" charset="0"/>
                <a:ea typeface="MS Mincho" pitchFamily="49" charset="-128"/>
                <a:cs typeface="Times New Roman" pitchFamily="18" charset="0"/>
              </a:rPr>
              <a:t>«0» </a:t>
            </a:r>
          </a:p>
        </p:txBody>
      </p:sp>
      <p:sp>
        <p:nvSpPr>
          <p:cNvPr id="56" name="CustomShape 6"/>
          <p:cNvSpPr/>
          <p:nvPr/>
        </p:nvSpPr>
        <p:spPr>
          <a:xfrm>
            <a:off x="377405" y="2316899"/>
            <a:ext cx="3457310" cy="3457310"/>
          </a:xfrm>
          <a:prstGeom prst="ellipse">
            <a:avLst/>
          </a:prstGeom>
          <a:noFill/>
          <a:ln w="38100">
            <a:solidFill>
              <a:srgbClr val="0081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" name="Скругленный прямоугольник 56"/>
          <p:cNvSpPr/>
          <p:nvPr/>
        </p:nvSpPr>
        <p:spPr>
          <a:xfrm>
            <a:off x="518985" y="2265404"/>
            <a:ext cx="3155091" cy="930874"/>
          </a:xfrm>
          <a:prstGeom prst="roundRect">
            <a:avLst/>
          </a:prstGeom>
          <a:solidFill>
            <a:srgbClr val="0081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58" name="Прямоугольник 57"/>
          <p:cNvSpPr/>
          <p:nvPr/>
        </p:nvSpPr>
        <p:spPr>
          <a:xfrm>
            <a:off x="379243" y="2200426"/>
            <a:ext cx="343517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kern="0" dirty="0" smtClean="0">
                <a:solidFill>
                  <a:schemeClr val="bg1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«Безденежные» </a:t>
            </a:r>
          </a:p>
          <a:p>
            <a:pPr algn="ctr"/>
            <a:r>
              <a:rPr lang="ru-RU" sz="3000" b="1" kern="0" dirty="0" smtClean="0">
                <a:solidFill>
                  <a:schemeClr val="bg1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соглашения</a:t>
            </a:r>
            <a:endParaRPr lang="ru-RU" sz="3000" b="1" dirty="0">
              <a:solidFill>
                <a:schemeClr val="bg1"/>
              </a:solidFill>
            </a:endParaRPr>
          </a:p>
        </p:txBody>
      </p:sp>
      <p:sp>
        <p:nvSpPr>
          <p:cNvPr id="59" name="CustomShape 6"/>
          <p:cNvSpPr/>
          <p:nvPr/>
        </p:nvSpPr>
        <p:spPr>
          <a:xfrm>
            <a:off x="4376875" y="2321015"/>
            <a:ext cx="3457310" cy="3457310"/>
          </a:xfrm>
          <a:prstGeom prst="ellipse">
            <a:avLst/>
          </a:prstGeom>
          <a:noFill/>
          <a:ln w="38100">
            <a:solidFill>
              <a:srgbClr val="0081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0" name="Скругленный прямоугольник 59"/>
          <p:cNvSpPr/>
          <p:nvPr/>
        </p:nvSpPr>
        <p:spPr>
          <a:xfrm>
            <a:off x="4518455" y="2269520"/>
            <a:ext cx="3155091" cy="930874"/>
          </a:xfrm>
          <a:prstGeom prst="roundRect">
            <a:avLst/>
          </a:prstGeom>
          <a:solidFill>
            <a:srgbClr val="0081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CustomShape 6"/>
          <p:cNvSpPr/>
          <p:nvPr/>
        </p:nvSpPr>
        <p:spPr>
          <a:xfrm>
            <a:off x="8421654" y="2329256"/>
            <a:ext cx="3457310" cy="3457310"/>
          </a:xfrm>
          <a:prstGeom prst="ellipse">
            <a:avLst/>
          </a:prstGeom>
          <a:noFill/>
          <a:ln w="38100">
            <a:solidFill>
              <a:srgbClr val="0081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4" name="Скругленный прямоугольник 63"/>
          <p:cNvSpPr/>
          <p:nvPr/>
        </p:nvSpPr>
        <p:spPr>
          <a:xfrm>
            <a:off x="8563234" y="2277761"/>
            <a:ext cx="3155091" cy="930874"/>
          </a:xfrm>
          <a:prstGeom prst="roundRect">
            <a:avLst/>
          </a:prstGeom>
          <a:solidFill>
            <a:srgbClr val="0081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4344856" y="2212329"/>
            <a:ext cx="343517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kern="0" dirty="0" smtClean="0">
                <a:solidFill>
                  <a:schemeClr val="bg1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«Денежные» </a:t>
            </a:r>
          </a:p>
          <a:p>
            <a:pPr algn="ctr"/>
            <a:r>
              <a:rPr lang="ru-RU" sz="3000" b="1" kern="0" dirty="0" smtClean="0">
                <a:solidFill>
                  <a:schemeClr val="bg1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соглашения</a:t>
            </a:r>
            <a:endParaRPr lang="ru-RU" sz="3000" b="1" dirty="0">
              <a:solidFill>
                <a:schemeClr val="bg1"/>
              </a:solidFill>
            </a:endParaRPr>
          </a:p>
        </p:txBody>
      </p:sp>
      <p:sp>
        <p:nvSpPr>
          <p:cNvPr id="66" name="Rectangle 1"/>
          <p:cNvSpPr>
            <a:spLocks noChangeArrowheads="1"/>
          </p:cNvSpPr>
          <p:nvPr/>
        </p:nvSpPr>
        <p:spPr bwMode="auto">
          <a:xfrm>
            <a:off x="4975854" y="3587435"/>
            <a:ext cx="215248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800" b="1" dirty="0" smtClean="0">
                <a:solidFill>
                  <a:srgbClr val="C00000"/>
                </a:solidFill>
                <a:latin typeface="Cambria" pitchFamily="18" charset="0"/>
                <a:ea typeface="MS Mincho" pitchFamily="49" charset="-128"/>
                <a:cs typeface="Times New Roman" pitchFamily="18" charset="0"/>
              </a:rPr>
              <a:t>«-»</a:t>
            </a:r>
            <a:r>
              <a:rPr lang="ru-RU" sz="6000" b="1" dirty="0" smtClean="0">
                <a:solidFill>
                  <a:srgbClr val="C0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 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8458513" y="2181610"/>
            <a:ext cx="34187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kern="0" dirty="0" smtClean="0">
                <a:solidFill>
                  <a:schemeClr val="bg1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на общую сумму</a:t>
            </a:r>
          </a:p>
          <a:p>
            <a:pPr algn="ctr"/>
            <a:r>
              <a:rPr lang="ru-RU" sz="3000" b="1" kern="0" dirty="0" smtClean="0">
                <a:solidFill>
                  <a:schemeClr val="bg1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млн. руб.</a:t>
            </a:r>
            <a:endParaRPr lang="ru-RU" sz="3000" b="1" kern="0" dirty="0">
              <a:solidFill>
                <a:schemeClr val="bg1"/>
              </a:solidFill>
              <a:latin typeface="Cambria" pitchFamily="18" charset="0"/>
              <a:cs typeface="Calibri Light" panose="020F0302020204030204" pitchFamily="34" charset="0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197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5934265" y="0"/>
            <a:ext cx="6257735" cy="717146"/>
            <a:chOff x="5934265" y="0"/>
            <a:chExt cx="6257735" cy="717146"/>
          </a:xfrm>
        </p:grpSpPr>
        <p:pic>
          <p:nvPicPr>
            <p:cNvPr id="7" name="Рисунок 1"/>
            <p:cNvPicPr/>
            <p:nvPr/>
          </p:nvPicPr>
          <p:blipFill>
            <a:blip r:embed="rId2" cstate="print"/>
            <a:srcRect t="872" r="2699"/>
            <a:stretch/>
          </p:blipFill>
          <p:spPr>
            <a:xfrm>
              <a:off x="5934265" y="8666"/>
              <a:ext cx="5481912" cy="7084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" name="Рисунок 63"/>
            <p:cNvPicPr/>
            <p:nvPr/>
          </p:nvPicPr>
          <p:blipFill>
            <a:blip r:embed="rId3" cstate="print"/>
            <a:stretch/>
          </p:blipFill>
          <p:spPr>
            <a:xfrm>
              <a:off x="11553069" y="0"/>
              <a:ext cx="638931" cy="65894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71769" y="471800"/>
            <a:ext cx="11432394" cy="10078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ПОКАЗАТЕЛИ РЕГИОНАЛЬНОГО ПРОЕКТА </a:t>
            </a:r>
          </a:p>
          <a:p>
            <a:pPr algn="ctr">
              <a:lnSpc>
                <a:spcPct val="100000"/>
              </a:lnSpc>
            </a:pP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«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</a:rPr>
              <a:t>Молодые профессионалы </a:t>
            </a:r>
          </a:p>
          <a:p>
            <a:pPr algn="ctr">
              <a:lnSpc>
                <a:spcPct val="100000"/>
              </a:lnSpc>
            </a:pP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</a:rPr>
              <a:t>(Повышение конкурентоспособности профобразования)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»</a:t>
            </a:r>
            <a:endParaRPr lang="ru-RU" sz="2000" b="1" dirty="0" smtClean="0">
              <a:solidFill>
                <a:srgbClr val="C00000"/>
              </a:solidFill>
              <a:latin typeface="Cambria" pitchFamily="18" charset="0"/>
              <a:cs typeface="Arial" panose="020B0604020202020204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439830" y="0"/>
            <a:ext cx="6572366" cy="491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МИНИСТЕРСТВО ОБРАЗОВАНИЯ И НАУКИ ЧЕЛЯБИНСКОЙ ОБЛАСТИ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411892"/>
            <a:ext cx="882000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307195" y="1618822"/>
            <a:ext cx="11681255" cy="7253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CustomShape 29"/>
          <p:cNvSpPr/>
          <p:nvPr/>
        </p:nvSpPr>
        <p:spPr>
          <a:xfrm>
            <a:off x="237155" y="1544871"/>
            <a:ext cx="354114" cy="354114"/>
          </a:xfrm>
          <a:prstGeom prst="ellipse">
            <a:avLst/>
          </a:prstGeom>
          <a:solidFill>
            <a:srgbClr val="008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" name="Прямоугольник 16"/>
          <p:cNvSpPr/>
          <p:nvPr/>
        </p:nvSpPr>
        <p:spPr>
          <a:xfrm>
            <a:off x="601132" y="1645600"/>
            <a:ext cx="113114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81B7"/>
                </a:solidFill>
                <a:latin typeface="Cambria" pitchFamily="18" charset="0"/>
              </a:rPr>
              <a:t>1. </a:t>
            </a:r>
            <a:r>
              <a:rPr lang="ru-RU" dirty="0" smtClean="0">
                <a:latin typeface="Cambria" pitchFamily="18" charset="0"/>
              </a:rPr>
              <a:t>К концу </a:t>
            </a:r>
            <a:r>
              <a:rPr lang="ru-RU" b="1" dirty="0" smtClean="0">
                <a:latin typeface="Cambria" pitchFamily="18" charset="0"/>
              </a:rPr>
              <a:t>2024 года </a:t>
            </a:r>
            <a:r>
              <a:rPr lang="ru-RU" dirty="0" smtClean="0">
                <a:latin typeface="Cambria" pitchFamily="18" charset="0"/>
              </a:rPr>
              <a:t>в Челябинской области будет создано  не менее </a:t>
            </a:r>
            <a:r>
              <a:rPr lang="ru-RU" b="1" dirty="0" smtClean="0">
                <a:latin typeface="Cambria" pitchFamily="18" charset="0"/>
              </a:rPr>
              <a:t>1 </a:t>
            </a:r>
            <a:r>
              <a:rPr lang="ru-RU" dirty="0" smtClean="0">
                <a:latin typeface="Cambria" pitchFamily="18" charset="0"/>
              </a:rPr>
              <a:t>центра опережающей профессиональной подготовки</a:t>
            </a:r>
            <a:r>
              <a:rPr lang="ru-RU" b="1" dirty="0" smtClean="0">
                <a:latin typeface="Cambria" pitchFamily="18" charset="0"/>
              </a:rPr>
              <a:t>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98731" y="2497507"/>
            <a:ext cx="11681255" cy="9356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CustomShape 29"/>
          <p:cNvSpPr/>
          <p:nvPr/>
        </p:nvSpPr>
        <p:spPr>
          <a:xfrm>
            <a:off x="228691" y="2423556"/>
            <a:ext cx="354114" cy="354114"/>
          </a:xfrm>
          <a:prstGeom prst="ellipse">
            <a:avLst/>
          </a:prstGeom>
          <a:solidFill>
            <a:srgbClr val="008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" name="Прямоугольник 19"/>
          <p:cNvSpPr/>
          <p:nvPr/>
        </p:nvSpPr>
        <p:spPr>
          <a:xfrm>
            <a:off x="618061" y="2504780"/>
            <a:ext cx="112522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81B7"/>
                </a:solidFill>
                <a:latin typeface="Cambria" pitchFamily="18" charset="0"/>
              </a:rPr>
              <a:t>2. </a:t>
            </a:r>
            <a:r>
              <a:rPr lang="ru-RU" dirty="0" smtClean="0">
                <a:latin typeface="Cambria" pitchFamily="18" charset="0"/>
              </a:rPr>
              <a:t>Число мастерских в ПОО Челябинской области, оснащенных современной материально-технической базой по одной из компетенций: на </a:t>
            </a:r>
            <a:r>
              <a:rPr lang="ru-RU" b="1" dirty="0" smtClean="0">
                <a:latin typeface="Cambria" pitchFamily="18" charset="0"/>
              </a:rPr>
              <a:t>2024 год составит 50, на 2019 год – 10 единиц.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24131" y="3626350"/>
            <a:ext cx="11681255" cy="282432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CustomShape 29"/>
          <p:cNvSpPr/>
          <p:nvPr/>
        </p:nvSpPr>
        <p:spPr>
          <a:xfrm>
            <a:off x="254091" y="3552399"/>
            <a:ext cx="354114" cy="354114"/>
          </a:xfrm>
          <a:prstGeom prst="ellipse">
            <a:avLst/>
          </a:prstGeom>
          <a:solidFill>
            <a:srgbClr val="008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" name="Прямоугольник 20"/>
          <p:cNvSpPr/>
          <p:nvPr/>
        </p:nvSpPr>
        <p:spPr>
          <a:xfrm>
            <a:off x="626226" y="3602254"/>
            <a:ext cx="1131993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81B7"/>
                </a:solidFill>
                <a:latin typeface="Cambria" pitchFamily="18" charset="0"/>
              </a:rPr>
              <a:t>3. </a:t>
            </a:r>
            <a:r>
              <a:rPr lang="ru-RU" dirty="0" smtClean="0">
                <a:latin typeface="Cambria" pitchFamily="18" charset="0"/>
              </a:rPr>
              <a:t>Внедрена итоговая аттестация в форме демонстрационного экзамена в образовательных организациях Челябинской области, осуществляющих образовательную деятельность по образовательным программам среднего профессионального образования:</a:t>
            </a:r>
          </a:p>
          <a:p>
            <a:pPr algn="just"/>
            <a:r>
              <a:rPr lang="ru-RU" dirty="0" smtClean="0">
                <a:latin typeface="Cambria" pitchFamily="18" charset="0"/>
              </a:rPr>
              <a:t>      доля  организаций,  осуществляющих  образовательную деятельность  по  образовательным программам   среднего   профессионального  образования,  итоговая  аттестация  в  которых проводится  в  форме  демонстрационного  экзамена   </a:t>
            </a:r>
            <a:r>
              <a:rPr lang="ru-RU" b="1" dirty="0" smtClean="0">
                <a:latin typeface="Cambria" pitchFamily="18" charset="0"/>
              </a:rPr>
              <a:t>на   2024 год составит 50%,   на  2019 год - 2 %;</a:t>
            </a:r>
          </a:p>
          <a:p>
            <a:pPr algn="just"/>
            <a:r>
              <a:rPr lang="ru-RU" dirty="0" smtClean="0">
                <a:latin typeface="Cambria" pitchFamily="18" charset="0"/>
              </a:rPr>
              <a:t>      доля обучающихся,  завершающих обучение в организациях, осуществляющих образовательную деятельность по образовательным программам среднего профессионального образования, прошедших аттестацию с использованием механизма демонстрационного экзамена </a:t>
            </a:r>
            <a:r>
              <a:rPr lang="ru-RU" b="1" dirty="0" smtClean="0">
                <a:latin typeface="Cambria" pitchFamily="18" charset="0"/>
              </a:rPr>
              <a:t>на 2024 год составит 25%, на 2019 год – 2 %.</a:t>
            </a:r>
          </a:p>
        </p:txBody>
      </p:sp>
      <p:sp>
        <p:nvSpPr>
          <p:cNvPr id="9" name="CustomShape 11"/>
          <p:cNvSpPr/>
          <p:nvPr/>
        </p:nvSpPr>
        <p:spPr>
          <a:xfrm>
            <a:off x="717555" y="4530987"/>
            <a:ext cx="184320" cy="184320"/>
          </a:xfrm>
          <a:prstGeom prst="ellipse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" name="CustomShape 11"/>
          <p:cNvSpPr/>
          <p:nvPr/>
        </p:nvSpPr>
        <p:spPr>
          <a:xfrm>
            <a:off x="732831" y="5377925"/>
            <a:ext cx="184320" cy="184320"/>
          </a:xfrm>
          <a:prstGeom prst="ellipse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="" xmlns:p14="http://schemas.microsoft.com/office/powerpoint/2010/main" val="44422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345988" y="4256497"/>
            <a:ext cx="11681255" cy="183673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CustomShape 29"/>
          <p:cNvSpPr/>
          <p:nvPr/>
        </p:nvSpPr>
        <p:spPr>
          <a:xfrm>
            <a:off x="275948" y="4174234"/>
            <a:ext cx="354114" cy="354114"/>
          </a:xfrm>
          <a:prstGeom prst="ellipse">
            <a:avLst/>
          </a:prstGeom>
          <a:solidFill>
            <a:srgbClr val="008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" name="Скругленный прямоугольник 14"/>
          <p:cNvSpPr/>
          <p:nvPr/>
        </p:nvSpPr>
        <p:spPr>
          <a:xfrm>
            <a:off x="345988" y="1438390"/>
            <a:ext cx="11681255" cy="240209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CustomShape 29"/>
          <p:cNvSpPr/>
          <p:nvPr/>
        </p:nvSpPr>
        <p:spPr>
          <a:xfrm>
            <a:off x="267635" y="1372753"/>
            <a:ext cx="354114" cy="354114"/>
          </a:xfrm>
          <a:prstGeom prst="ellipse">
            <a:avLst/>
          </a:prstGeom>
          <a:solidFill>
            <a:srgbClr val="008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1902" y="1488380"/>
            <a:ext cx="11416744" cy="230832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b="1" kern="0" dirty="0" smtClean="0">
                <a:solidFill>
                  <a:srgbClr val="C00000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Цель проекта</a:t>
            </a:r>
            <a:r>
              <a:rPr lang="ru-RU" sz="2400" kern="0" dirty="0" smtClean="0">
                <a:solidFill>
                  <a:srgbClr val="C00000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 </a:t>
            </a:r>
            <a:r>
              <a:rPr lang="ru-RU" sz="2400" kern="0" dirty="0" smtClean="0">
                <a:solidFill>
                  <a:srgbClr val="595959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-</a:t>
            </a:r>
            <a:r>
              <a:rPr lang="ru-RU" sz="2400" kern="0" dirty="0" smtClean="0">
                <a:solidFill>
                  <a:srgbClr val="C00000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 </a:t>
            </a:r>
            <a:r>
              <a:rPr lang="ru-RU" sz="2000" dirty="0" smtClean="0">
                <a:latin typeface="Cambria" pitchFamily="18" charset="0"/>
              </a:rPr>
              <a:t>вхождение Российской Федерации в число 10 ведущих стран мира по качеству общего образования посредством обновления содержания и технологий преподавания общеобразовательных программ, вовлечения всех участников системы образования (обучающиеся, педагоги, родители (законные представители), работодатели и представители общественных объединений) в развитие системы общего образования, а также за счет обновления материально-технической базы и переподготовки педагогических кадров к 2024 году.</a:t>
            </a:r>
            <a:endParaRPr lang="ru-RU" sz="2000" kern="0" dirty="0">
              <a:solidFill>
                <a:srgbClr val="C00000"/>
              </a:solidFill>
              <a:latin typeface="Cambria" pitchFamily="18" charset="0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7687" y="4312136"/>
            <a:ext cx="11342764" cy="1692771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b="1" kern="0" dirty="0" smtClean="0">
                <a:solidFill>
                  <a:srgbClr val="C00000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Ожидаемые результаты</a:t>
            </a:r>
            <a:r>
              <a:rPr lang="ru-RU" sz="2400" kern="0" dirty="0" smtClean="0">
                <a:solidFill>
                  <a:srgbClr val="C00000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 </a:t>
            </a:r>
            <a:r>
              <a:rPr lang="ru-RU" sz="2400" kern="0" dirty="0" smtClean="0">
                <a:latin typeface="Cambria" pitchFamily="18" charset="0"/>
                <a:cs typeface="Calibri Light" panose="020F0302020204030204" pitchFamily="34" charset="0"/>
                <a:sym typeface="Arial"/>
              </a:rPr>
              <a:t>-</a:t>
            </a:r>
            <a:r>
              <a:rPr lang="ru-RU" sz="2400" kern="0" dirty="0" smtClean="0">
                <a:solidFill>
                  <a:srgbClr val="C00000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 </a:t>
            </a:r>
            <a:r>
              <a:rPr lang="ru-RU" sz="2000" dirty="0" smtClean="0">
                <a:latin typeface="Cambria" pitchFamily="18" charset="0"/>
              </a:rPr>
              <a:t>к 2024 году создано не менее 2500 мест в общеобразовательных организациях, расположенных в сельской местности и поселках городского типа. К 2024 году обеспечена возможность изучать предметную область "Технология" и других предметных областей на базе организаций, имеющих высокооснащенные ученико-места , в т.ч. детских технопарков «Кванториум».</a:t>
            </a:r>
            <a:endParaRPr lang="ru-RU" sz="2000" dirty="0" smtClean="0"/>
          </a:p>
        </p:txBody>
      </p:sp>
      <p:grpSp>
        <p:nvGrpSpPr>
          <p:cNvPr id="13" name="Группа 12"/>
          <p:cNvGrpSpPr/>
          <p:nvPr/>
        </p:nvGrpSpPr>
        <p:grpSpPr>
          <a:xfrm>
            <a:off x="5934265" y="0"/>
            <a:ext cx="6257735" cy="717146"/>
            <a:chOff x="5934265" y="0"/>
            <a:chExt cx="6257735" cy="717146"/>
          </a:xfrm>
        </p:grpSpPr>
        <p:pic>
          <p:nvPicPr>
            <p:cNvPr id="9" name="Рисунок 1"/>
            <p:cNvPicPr/>
            <p:nvPr/>
          </p:nvPicPr>
          <p:blipFill>
            <a:blip r:embed="rId2" cstate="print"/>
            <a:srcRect t="872" r="2699"/>
            <a:stretch/>
          </p:blipFill>
          <p:spPr>
            <a:xfrm>
              <a:off x="5934265" y="8666"/>
              <a:ext cx="5481912" cy="7084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1" name="Рисунок 63"/>
            <p:cNvPicPr/>
            <p:nvPr/>
          </p:nvPicPr>
          <p:blipFill>
            <a:blip r:embed="rId3" cstate="print"/>
            <a:stretch/>
          </p:blipFill>
          <p:spPr>
            <a:xfrm>
              <a:off x="11553069" y="0"/>
              <a:ext cx="638931" cy="65894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10" name="Заголовок 1"/>
          <p:cNvSpPr txBox="1">
            <a:spLocks/>
          </p:cNvSpPr>
          <p:nvPr/>
        </p:nvSpPr>
        <p:spPr>
          <a:xfrm>
            <a:off x="2909382" y="587812"/>
            <a:ext cx="54355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ЦЕЛИ, ЗАДАЧИ РЕГИОНАЛЬНОГО ПРОЕКТА</a:t>
            </a:r>
            <a:r>
              <a:rPr lang="ru-RU" sz="2000" dirty="0" smtClean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«СОВРЕМЕННАЯ ШКОЛА»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439830" y="0"/>
            <a:ext cx="6572366" cy="491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МИНИСТЕРСТВО ОБРАЗОВАНИЯ И НАУКИ ЧЕЛЯБИНСКОЙ ОБЛАСТИ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0" y="411892"/>
            <a:ext cx="882000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25139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5934265" y="0"/>
            <a:ext cx="6257735" cy="717146"/>
            <a:chOff x="5934265" y="0"/>
            <a:chExt cx="6257735" cy="717146"/>
          </a:xfrm>
        </p:grpSpPr>
        <p:pic>
          <p:nvPicPr>
            <p:cNvPr id="12" name="Рисунок 1"/>
            <p:cNvPicPr/>
            <p:nvPr/>
          </p:nvPicPr>
          <p:blipFill>
            <a:blip r:embed="rId2" cstate="print"/>
            <a:srcRect t="872" r="2699"/>
            <a:stretch/>
          </p:blipFill>
          <p:spPr>
            <a:xfrm>
              <a:off x="5934265" y="8666"/>
              <a:ext cx="5481912" cy="7084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3" name="Рисунок 63"/>
            <p:cNvPicPr/>
            <p:nvPr/>
          </p:nvPicPr>
          <p:blipFill>
            <a:blip r:embed="rId3" cstate="print"/>
            <a:stretch/>
          </p:blipFill>
          <p:spPr>
            <a:xfrm>
              <a:off x="11553069" y="0"/>
              <a:ext cx="638931" cy="65894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206253" y="494272"/>
            <a:ext cx="8475312" cy="8809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ФИНАНСИРОВАНИЕ </a:t>
            </a:r>
            <a:r>
              <a:rPr lang="ru-RU" sz="2000" b="1" dirty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РЕГИОНАЛЬНОГО </a:t>
            </a:r>
            <a:r>
              <a:rPr lang="ru-RU" sz="2000" b="1" dirty="0" smtClean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ПРОЕКТА </a:t>
            </a:r>
          </a:p>
          <a:p>
            <a:pPr algn="ctr">
              <a:lnSpc>
                <a:spcPct val="100000"/>
              </a:lnSpc>
            </a:pP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«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</a:rPr>
              <a:t>Молодые профессионалы </a:t>
            </a:r>
          </a:p>
          <a:p>
            <a:pPr algn="ctr">
              <a:lnSpc>
                <a:spcPct val="100000"/>
              </a:lnSpc>
            </a:pP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</a:rPr>
              <a:t>(Повышение конкурентоспособности профобразования)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»</a:t>
            </a:r>
            <a:endParaRPr lang="ru-RU" sz="2000" b="1" dirty="0" smtClean="0">
              <a:solidFill>
                <a:srgbClr val="C00000"/>
              </a:solidFill>
              <a:latin typeface="Cambria" pitchFamily="18" charset="0"/>
              <a:cs typeface="Arial" panose="020B0604020202020204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2439830" y="0"/>
            <a:ext cx="6572366" cy="491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МИНИСТЕРСТВО ОБРАЗОВАНИЯ И НАУКИ ЧЕЛЯБИНСКОЙ ОБЛАСТИ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0" y="411892"/>
            <a:ext cx="882000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Freeform 71"/>
          <p:cNvSpPr>
            <a:spLocks/>
          </p:cNvSpPr>
          <p:nvPr/>
        </p:nvSpPr>
        <p:spPr bwMode="auto">
          <a:xfrm flipH="1">
            <a:off x="7988060" y="1672365"/>
            <a:ext cx="4045821" cy="4100492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rgbClr val="0081B7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7867135" y="2871020"/>
            <a:ext cx="4300151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C00000"/>
                </a:solidFill>
                <a:latin typeface="Cambria" pitchFamily="18" charset="0"/>
                <a:ea typeface="MS Mincho" pitchFamily="49" charset="-128"/>
                <a:cs typeface="Times New Roman" pitchFamily="18" charset="0"/>
              </a:rPr>
              <a:t>ОБЩИЙ БЮДЖЕТ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5500" b="1" dirty="0" smtClean="0">
                <a:latin typeface="Cambria" pitchFamily="18" charset="0"/>
                <a:ea typeface="MS Mincho" pitchFamily="49" charset="-128"/>
                <a:cs typeface="Times New Roman" pitchFamily="18" charset="0"/>
              </a:rPr>
              <a:t>«124,8»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C00000"/>
                </a:solidFill>
                <a:latin typeface="Cambria" pitchFamily="18" charset="0"/>
                <a:ea typeface="MS Mincho" pitchFamily="49" charset="-128"/>
                <a:cs typeface="Times New Roman" pitchFamily="18" charset="0"/>
              </a:rPr>
              <a:t>млн. руб.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mbria" pitchFamily="18" charset="0"/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1982" y="2897864"/>
            <a:ext cx="6928023" cy="52322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800" kern="0" dirty="0" smtClean="0">
                <a:solidFill>
                  <a:srgbClr val="FF0000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Федеральный бюджет – 0 млн.руб </a:t>
            </a:r>
            <a:endParaRPr lang="ru-RU" sz="2800" kern="0" dirty="0">
              <a:solidFill>
                <a:srgbClr val="FF0000"/>
              </a:solidFill>
              <a:latin typeface="Cambria" pitchFamily="18" charset="0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4678" y="3905924"/>
            <a:ext cx="6952991" cy="52322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800" kern="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Региональный бюджет – 124,8 млн. руб. </a:t>
            </a:r>
            <a:endParaRPr lang="ru-RU" sz="2800" kern="0" dirty="0">
              <a:solidFill>
                <a:schemeClr val="accent1">
                  <a:lumMod val="50000"/>
                </a:schemeClr>
              </a:solidFill>
              <a:latin typeface="Cambria" pitchFamily="18" charset="0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22" name="Line 15"/>
          <p:cNvSpPr/>
          <p:nvPr/>
        </p:nvSpPr>
        <p:spPr>
          <a:xfrm>
            <a:off x="433340" y="2957921"/>
            <a:ext cx="360" cy="1404000"/>
          </a:xfrm>
          <a:prstGeom prst="line">
            <a:avLst/>
          </a:prstGeom>
          <a:ln w="28440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" name="CustomShape 18"/>
          <p:cNvSpPr/>
          <p:nvPr/>
        </p:nvSpPr>
        <p:spPr>
          <a:xfrm>
            <a:off x="274303" y="3016808"/>
            <a:ext cx="313920" cy="313920"/>
          </a:xfrm>
          <a:prstGeom prst="ellipse">
            <a:avLst/>
          </a:prstGeom>
          <a:solidFill>
            <a:srgbClr val="DA25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" name="CustomShape 21"/>
          <p:cNvSpPr/>
          <p:nvPr/>
        </p:nvSpPr>
        <p:spPr>
          <a:xfrm>
            <a:off x="278136" y="4004863"/>
            <a:ext cx="313920" cy="31392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="" xmlns:p14="http://schemas.microsoft.com/office/powerpoint/2010/main" val="12056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5934265" y="0"/>
            <a:ext cx="6257735" cy="717146"/>
            <a:chOff x="5934265" y="0"/>
            <a:chExt cx="6257735" cy="717146"/>
          </a:xfrm>
        </p:grpSpPr>
        <p:pic>
          <p:nvPicPr>
            <p:cNvPr id="13" name="Рисунок 1"/>
            <p:cNvPicPr/>
            <p:nvPr/>
          </p:nvPicPr>
          <p:blipFill>
            <a:blip r:embed="rId2" cstate="print"/>
            <a:srcRect t="872" r="2699"/>
            <a:stretch/>
          </p:blipFill>
          <p:spPr>
            <a:xfrm>
              <a:off x="5934265" y="8666"/>
              <a:ext cx="5481912" cy="7084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4" name="Рисунок 63"/>
            <p:cNvPicPr/>
            <p:nvPr/>
          </p:nvPicPr>
          <p:blipFill>
            <a:blip r:embed="rId3" cstate="print"/>
            <a:stretch/>
          </p:blipFill>
          <p:spPr>
            <a:xfrm>
              <a:off x="11553069" y="0"/>
              <a:ext cx="638931" cy="65894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31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38028" y="572531"/>
            <a:ext cx="11226749" cy="8404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ИСПОЛНЕНИЕ </a:t>
            </a:r>
            <a:r>
              <a:rPr lang="ru-RU" sz="2000" b="1" dirty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РЕГИОНАЛЬНОГО ПРОЕКТА </a:t>
            </a:r>
            <a:endParaRPr lang="ru-RU" sz="2000" b="1" dirty="0" smtClean="0">
              <a:solidFill>
                <a:srgbClr val="595959"/>
              </a:solidFill>
              <a:latin typeface="Cambria" pitchFamily="18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«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</a:rPr>
              <a:t>Молодые профессионалы </a:t>
            </a:r>
          </a:p>
          <a:p>
            <a:pPr algn="ctr">
              <a:lnSpc>
                <a:spcPct val="100000"/>
              </a:lnSpc>
            </a:pP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</a:rPr>
              <a:t>(Повышение конкурентоспособности профобразования)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»</a:t>
            </a:r>
            <a:endParaRPr lang="ru-RU" sz="2000" b="1" dirty="0" smtClean="0">
              <a:solidFill>
                <a:srgbClr val="C00000"/>
              </a:solidFill>
              <a:latin typeface="Cambria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904243" y="1769175"/>
          <a:ext cx="81280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Расходы на 01.04.2019 г.</a:t>
                      </a:r>
                      <a:endParaRPr lang="ru-RU" sz="2400" b="1" kern="1200" dirty="0" smtClean="0">
                        <a:solidFill>
                          <a:schemeClr val="bg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Федеральный бюджет</a:t>
                      </a:r>
                      <a:endParaRPr lang="ru-RU" sz="2400" kern="1200" dirty="0" smtClean="0">
                        <a:solidFill>
                          <a:srgbClr val="595959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rgbClr val="595959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0 млн. руб.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rgbClr val="595959"/>
                          </a:solidFill>
                          <a:effectLst/>
                          <a:latin typeface="Cambria" pitchFamily="18" charset="0"/>
                        </a:rPr>
                        <a:t>Региональный бюджет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rgbClr val="595959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39,8 млн. руб.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Заголовок 1"/>
          <p:cNvSpPr txBox="1">
            <a:spLocks/>
          </p:cNvSpPr>
          <p:nvPr/>
        </p:nvSpPr>
        <p:spPr>
          <a:xfrm>
            <a:off x="2439830" y="0"/>
            <a:ext cx="6572366" cy="491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МИНИСТЕРСТВО ОБРАЗОВАНИЯ И НАУКИ ЧЕЛЯБИНСКОЙ ОБЛАСТИ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0" y="411892"/>
            <a:ext cx="882000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1898996" y="3595883"/>
          <a:ext cx="8127999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3659"/>
                <a:gridCol w="2053243"/>
                <a:gridCol w="2321097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Сумма, млн.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Кол-во,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шт.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Закупки органов власти 2019 г.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Не предусмотрено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Субсидии подведомственным организациям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45,06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22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Соглашения с муниципальными образованиями на 2019 г.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Не предусмотрено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595959"/>
                          </a:solidFill>
                          <a:effectLst/>
                          <a:latin typeface="Cambria" pitchFamily="18" charset="0"/>
                        </a:rPr>
                        <a:t>Закупки муниципальных образований 2019 г</a:t>
                      </a:r>
                      <a:r>
                        <a:rPr lang="ru-RU" sz="1800" baseline="0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.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Не предусмотрено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6533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45988" y="1629589"/>
            <a:ext cx="11681255" cy="122999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CustomShape 29"/>
          <p:cNvSpPr/>
          <p:nvPr/>
        </p:nvSpPr>
        <p:spPr>
          <a:xfrm>
            <a:off x="275948" y="1547326"/>
            <a:ext cx="354114" cy="354114"/>
          </a:xfrm>
          <a:prstGeom prst="ellipse">
            <a:avLst/>
          </a:prstGeom>
          <a:solidFill>
            <a:srgbClr val="008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9" name="Группа 8"/>
          <p:cNvGrpSpPr/>
          <p:nvPr/>
        </p:nvGrpSpPr>
        <p:grpSpPr>
          <a:xfrm>
            <a:off x="5934265" y="0"/>
            <a:ext cx="6257735" cy="717146"/>
            <a:chOff x="5934265" y="0"/>
            <a:chExt cx="6257735" cy="717146"/>
          </a:xfrm>
        </p:grpSpPr>
        <p:pic>
          <p:nvPicPr>
            <p:cNvPr id="11" name="Рисунок 1"/>
            <p:cNvPicPr/>
            <p:nvPr/>
          </p:nvPicPr>
          <p:blipFill>
            <a:blip r:embed="rId2" cstate="print"/>
            <a:srcRect t="872" r="2699"/>
            <a:stretch/>
          </p:blipFill>
          <p:spPr>
            <a:xfrm>
              <a:off x="5934265" y="8666"/>
              <a:ext cx="5481912" cy="7084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2" name="Рисунок 63"/>
            <p:cNvPicPr/>
            <p:nvPr/>
          </p:nvPicPr>
          <p:blipFill>
            <a:blip r:embed="rId3" cstate="print"/>
            <a:stretch/>
          </p:blipFill>
          <p:spPr>
            <a:xfrm>
              <a:off x="11553069" y="0"/>
              <a:ext cx="638931" cy="65894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307671" y="543513"/>
            <a:ext cx="5509767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ЦЕЛИ, ЗАДАЧИ РЕГИОНАЛЬНОГО ПРОЕКТА </a:t>
            </a:r>
          </a:p>
          <a:p>
            <a:pPr algn="ctr">
              <a:lnSpc>
                <a:spcPct val="100000"/>
              </a:lnSpc>
            </a:pP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«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</a:rPr>
              <a:t>Социальная активность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6705" y="1679759"/>
            <a:ext cx="11314384" cy="1077218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b="1" kern="0" dirty="0" smtClean="0">
                <a:solidFill>
                  <a:srgbClr val="C00000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Цель проекта</a:t>
            </a:r>
            <a:r>
              <a:rPr lang="ru-RU" sz="2400" kern="0" dirty="0" smtClean="0">
                <a:solidFill>
                  <a:srgbClr val="C00000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 </a:t>
            </a:r>
            <a:r>
              <a:rPr lang="ru-RU" sz="2400" kern="0" dirty="0" smtClean="0">
                <a:latin typeface="Cambria" pitchFamily="18" charset="0"/>
                <a:cs typeface="Calibri Light" panose="020F0302020204030204" pitchFamily="34" charset="0"/>
                <a:sym typeface="Arial"/>
              </a:rPr>
              <a:t>-</a:t>
            </a:r>
            <a:r>
              <a:rPr lang="ru-RU" sz="2400" kern="0" dirty="0" smtClean="0">
                <a:solidFill>
                  <a:srgbClr val="C00000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 </a:t>
            </a:r>
            <a:r>
              <a:rPr lang="ru-RU" sz="2000" kern="0" dirty="0" smtClean="0">
                <a:latin typeface="Cambria" pitchFamily="18" charset="0"/>
                <a:cs typeface="Calibri Light" panose="020F0302020204030204" pitchFamily="34" charset="0"/>
                <a:sym typeface="Arial"/>
              </a:rPr>
              <a:t>в</a:t>
            </a:r>
            <a:r>
              <a:rPr lang="ru-RU" sz="2000" dirty="0" smtClean="0">
                <a:latin typeface="Cambria" pitchFamily="18" charset="0"/>
              </a:rPr>
              <a:t>оспитание гармонично развитой и социально ответственной личности на основе духовно-нравственных ценностей народов Российской Федерации, исторических и национально-культурных традиций.</a:t>
            </a:r>
            <a:endParaRPr lang="ru-RU" sz="2000" kern="0" dirty="0">
              <a:solidFill>
                <a:srgbClr val="C00000"/>
              </a:solidFill>
              <a:latin typeface="Cambria" pitchFamily="18" charset="0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439830" y="0"/>
            <a:ext cx="6572366" cy="491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МИНИСТЕРСТВО ОБРАЗОВАНИЯ И НАУКИ ЧЕЛЯБИНСКОЙ ОБЛАСТИ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0" y="411892"/>
            <a:ext cx="882000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345988" y="3225685"/>
            <a:ext cx="11681255" cy="182014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CustomShape 29"/>
          <p:cNvSpPr/>
          <p:nvPr/>
        </p:nvSpPr>
        <p:spPr>
          <a:xfrm>
            <a:off x="275948" y="3143422"/>
            <a:ext cx="354114" cy="354114"/>
          </a:xfrm>
          <a:prstGeom prst="ellipse">
            <a:avLst/>
          </a:prstGeom>
          <a:solidFill>
            <a:srgbClr val="008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TextBox 7"/>
          <p:cNvSpPr txBox="1"/>
          <p:nvPr/>
        </p:nvSpPr>
        <p:spPr>
          <a:xfrm>
            <a:off x="681920" y="3256137"/>
            <a:ext cx="11238531" cy="1692771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b="1" kern="0" dirty="0" smtClean="0">
                <a:solidFill>
                  <a:srgbClr val="C00000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Ожидаемые результаты:</a:t>
            </a:r>
            <a:r>
              <a:rPr lang="ru-RU" sz="2400" kern="0" dirty="0" smtClean="0">
                <a:solidFill>
                  <a:srgbClr val="C00000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 </a:t>
            </a:r>
            <a:r>
              <a:rPr lang="en-US" sz="2400" kern="0" dirty="0" smtClean="0">
                <a:latin typeface="Cambria" pitchFamily="18" charset="0"/>
                <a:cs typeface="Calibri Light" panose="020F0302020204030204" pitchFamily="34" charset="0"/>
                <a:sym typeface="Arial"/>
              </a:rPr>
              <a:t> </a:t>
            </a:r>
            <a:endParaRPr lang="ru-RU" sz="2400" kern="0" dirty="0" smtClean="0">
              <a:latin typeface="Cambria" pitchFamily="18" charset="0"/>
              <a:cs typeface="Calibri Light" panose="020F0302020204030204" pitchFamily="34" charset="0"/>
              <a:sym typeface="Arial"/>
            </a:endParaRPr>
          </a:p>
          <a:p>
            <a:pPr algn="just"/>
            <a:r>
              <a:rPr lang="ru-RU" sz="2000" b="1" kern="0" dirty="0" smtClean="0">
                <a:solidFill>
                  <a:srgbClr val="0081B7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1. </a:t>
            </a:r>
            <a:r>
              <a:rPr lang="ru-RU" sz="2000" kern="0" dirty="0" smtClean="0">
                <a:latin typeface="Cambria" pitchFamily="18" charset="0"/>
                <a:cs typeface="Calibri Light" panose="020F0302020204030204" pitchFamily="34" charset="0"/>
                <a:sym typeface="Arial"/>
              </a:rPr>
              <a:t>Н</a:t>
            </a:r>
            <a:r>
              <a:rPr lang="ru-RU" sz="2000" dirty="0" smtClean="0">
                <a:latin typeface="Cambria" pitchFamily="18" charset="0"/>
              </a:rPr>
              <a:t>е менее 211 тысяч человек вовлечены в деятельность общественных объединений, в т.ч. волонтерских и добровольческих, на базе образовательных организаций.</a:t>
            </a:r>
          </a:p>
          <a:p>
            <a:pPr algn="just"/>
            <a:r>
              <a:rPr lang="ru-RU" sz="2000" b="1" kern="0" dirty="0" smtClean="0">
                <a:solidFill>
                  <a:srgbClr val="0081B7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2. </a:t>
            </a:r>
            <a:r>
              <a:rPr lang="ru-RU" sz="2000" dirty="0" smtClean="0">
                <a:latin typeface="Cambria" pitchFamily="18" charset="0"/>
              </a:rPr>
              <a:t>Не менее 45% молодежи задействованы в мероприятиях по вовлечению в творческую деятельность.</a:t>
            </a:r>
          </a:p>
        </p:txBody>
      </p:sp>
    </p:spTree>
    <p:extLst>
      <p:ext uri="{BB962C8B-B14F-4D97-AF65-F5344CB8AC3E}">
        <p14:creationId xmlns="" xmlns:p14="http://schemas.microsoft.com/office/powerpoint/2010/main" val="125139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5934265" y="0"/>
            <a:ext cx="6257735" cy="717146"/>
            <a:chOff x="5934265" y="0"/>
            <a:chExt cx="6257735" cy="717146"/>
          </a:xfrm>
        </p:grpSpPr>
        <p:pic>
          <p:nvPicPr>
            <p:cNvPr id="15" name="Рисунок 1"/>
            <p:cNvPicPr/>
            <p:nvPr/>
          </p:nvPicPr>
          <p:blipFill>
            <a:blip r:embed="rId2" cstate="print"/>
            <a:srcRect t="872" r="2699"/>
            <a:stretch/>
          </p:blipFill>
          <p:spPr>
            <a:xfrm>
              <a:off x="5934265" y="8666"/>
              <a:ext cx="5481912" cy="7084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7" name="Рисунок 63"/>
            <p:cNvPicPr/>
            <p:nvPr/>
          </p:nvPicPr>
          <p:blipFill>
            <a:blip r:embed="rId3" cstate="print"/>
            <a:stretch/>
          </p:blipFill>
          <p:spPr>
            <a:xfrm>
              <a:off x="11553069" y="0"/>
              <a:ext cx="638931" cy="65894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33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262845" y="529910"/>
            <a:ext cx="681127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СОГЛАШЕНИЯ В РАМКАХ РЕГИОНАЛЬНОГО </a:t>
            </a:r>
            <a:r>
              <a:rPr lang="ru-RU" sz="2000" b="1" dirty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ПРОЕКТА </a:t>
            </a:r>
            <a:endParaRPr lang="ru-RU" sz="2000" b="1" dirty="0" smtClean="0">
              <a:solidFill>
                <a:srgbClr val="595959"/>
              </a:solidFill>
              <a:latin typeface="Cambria" pitchFamily="18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«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</a:rPr>
              <a:t>Социальная активность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»</a:t>
            </a:r>
            <a:endParaRPr lang="ru-RU" sz="2000" b="1" dirty="0" smtClean="0">
              <a:solidFill>
                <a:srgbClr val="C00000"/>
              </a:solidFill>
              <a:latin typeface="Cambria" pitchFamily="18" charset="0"/>
              <a:cs typeface="Arial" panose="020B0604020202020204" pitchFamily="34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2439830" y="0"/>
            <a:ext cx="6572366" cy="491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МИНИСТЕРСТВО ОБРАЗОВАНИЯ И НАУКИ ЧЕЛЯБИНСКОЙ ОБЛАСТИ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0" y="411892"/>
            <a:ext cx="882000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1002609" y="3533738"/>
            <a:ext cx="215248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800" b="1" dirty="0" smtClean="0">
                <a:solidFill>
                  <a:srgbClr val="C00000"/>
                </a:solidFill>
                <a:latin typeface="Cambria" pitchFamily="18" charset="0"/>
                <a:ea typeface="MS Mincho" pitchFamily="49" charset="-128"/>
                <a:cs typeface="Times New Roman" pitchFamily="18" charset="0"/>
              </a:rPr>
              <a:t>«1»</a:t>
            </a:r>
            <a:r>
              <a:rPr lang="ru-RU" sz="6000" b="1" dirty="0" smtClean="0">
                <a:solidFill>
                  <a:srgbClr val="C0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 </a:t>
            </a:r>
          </a:p>
        </p:txBody>
      </p:sp>
      <p:sp>
        <p:nvSpPr>
          <p:cNvPr id="30" name="Rectangle 1"/>
          <p:cNvSpPr>
            <a:spLocks noChangeArrowheads="1"/>
          </p:cNvSpPr>
          <p:nvPr/>
        </p:nvSpPr>
        <p:spPr bwMode="auto">
          <a:xfrm>
            <a:off x="8041339" y="3685535"/>
            <a:ext cx="4211122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5200" b="1" dirty="0" smtClean="0">
                <a:solidFill>
                  <a:srgbClr val="C00000"/>
                </a:solidFill>
                <a:latin typeface="Cambria" pitchFamily="18" charset="0"/>
                <a:ea typeface="MS Mincho" pitchFamily="49" charset="-128"/>
                <a:cs typeface="Times New Roman" pitchFamily="18" charset="0"/>
              </a:rPr>
              <a:t>«0» </a:t>
            </a:r>
          </a:p>
        </p:txBody>
      </p:sp>
      <p:sp>
        <p:nvSpPr>
          <p:cNvPr id="31" name="CustomShape 6"/>
          <p:cNvSpPr/>
          <p:nvPr/>
        </p:nvSpPr>
        <p:spPr>
          <a:xfrm>
            <a:off x="377405" y="2316899"/>
            <a:ext cx="3457310" cy="3457310"/>
          </a:xfrm>
          <a:prstGeom prst="ellipse">
            <a:avLst/>
          </a:prstGeom>
          <a:noFill/>
          <a:ln w="38100">
            <a:solidFill>
              <a:srgbClr val="0081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" name="Скругленный прямоугольник 31"/>
          <p:cNvSpPr/>
          <p:nvPr/>
        </p:nvSpPr>
        <p:spPr>
          <a:xfrm>
            <a:off x="518985" y="2265404"/>
            <a:ext cx="3155091" cy="930874"/>
          </a:xfrm>
          <a:prstGeom prst="roundRect">
            <a:avLst/>
          </a:prstGeom>
          <a:solidFill>
            <a:srgbClr val="0081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33" name="Прямоугольник 32"/>
          <p:cNvSpPr/>
          <p:nvPr/>
        </p:nvSpPr>
        <p:spPr>
          <a:xfrm>
            <a:off x="379243" y="2200426"/>
            <a:ext cx="343517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kern="0" dirty="0" smtClean="0">
                <a:solidFill>
                  <a:schemeClr val="bg1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«Безденежные» </a:t>
            </a:r>
          </a:p>
          <a:p>
            <a:pPr algn="ctr"/>
            <a:r>
              <a:rPr lang="ru-RU" sz="3000" b="1" kern="0" dirty="0" smtClean="0">
                <a:solidFill>
                  <a:schemeClr val="bg1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соглашения</a:t>
            </a:r>
            <a:endParaRPr lang="ru-RU" sz="3000" b="1" dirty="0">
              <a:solidFill>
                <a:schemeClr val="bg1"/>
              </a:solidFill>
            </a:endParaRPr>
          </a:p>
        </p:txBody>
      </p:sp>
      <p:sp>
        <p:nvSpPr>
          <p:cNvPr id="34" name="CustomShape 6"/>
          <p:cNvSpPr/>
          <p:nvPr/>
        </p:nvSpPr>
        <p:spPr>
          <a:xfrm>
            <a:off x="4376875" y="2321015"/>
            <a:ext cx="3457310" cy="3457310"/>
          </a:xfrm>
          <a:prstGeom prst="ellipse">
            <a:avLst/>
          </a:prstGeom>
          <a:noFill/>
          <a:ln w="38100">
            <a:solidFill>
              <a:srgbClr val="0081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" name="Скругленный прямоугольник 34"/>
          <p:cNvSpPr/>
          <p:nvPr/>
        </p:nvSpPr>
        <p:spPr>
          <a:xfrm>
            <a:off x="4518455" y="2269520"/>
            <a:ext cx="3155091" cy="930874"/>
          </a:xfrm>
          <a:prstGeom prst="roundRect">
            <a:avLst/>
          </a:prstGeom>
          <a:solidFill>
            <a:srgbClr val="0081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CustomShape 6"/>
          <p:cNvSpPr/>
          <p:nvPr/>
        </p:nvSpPr>
        <p:spPr>
          <a:xfrm>
            <a:off x="8421654" y="2329256"/>
            <a:ext cx="3457310" cy="3457310"/>
          </a:xfrm>
          <a:prstGeom prst="ellipse">
            <a:avLst/>
          </a:prstGeom>
          <a:noFill/>
          <a:ln w="38100">
            <a:solidFill>
              <a:srgbClr val="0081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" name="Скругленный прямоугольник 36"/>
          <p:cNvSpPr/>
          <p:nvPr/>
        </p:nvSpPr>
        <p:spPr>
          <a:xfrm>
            <a:off x="8563234" y="2277761"/>
            <a:ext cx="3155091" cy="930874"/>
          </a:xfrm>
          <a:prstGeom prst="roundRect">
            <a:avLst/>
          </a:prstGeom>
          <a:solidFill>
            <a:srgbClr val="0081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4344856" y="2212329"/>
            <a:ext cx="343517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kern="0" dirty="0" smtClean="0">
                <a:solidFill>
                  <a:schemeClr val="bg1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«Денежные» </a:t>
            </a:r>
          </a:p>
          <a:p>
            <a:pPr algn="ctr"/>
            <a:r>
              <a:rPr lang="ru-RU" sz="3000" b="1" kern="0" dirty="0" smtClean="0">
                <a:solidFill>
                  <a:schemeClr val="bg1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соглашения</a:t>
            </a:r>
            <a:endParaRPr lang="ru-RU" sz="3000" b="1" dirty="0">
              <a:solidFill>
                <a:schemeClr val="bg1"/>
              </a:solidFill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4975854" y="3587435"/>
            <a:ext cx="215248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800" b="1" dirty="0" smtClean="0">
                <a:solidFill>
                  <a:srgbClr val="C00000"/>
                </a:solidFill>
                <a:latin typeface="Cambria" pitchFamily="18" charset="0"/>
                <a:ea typeface="MS Mincho" pitchFamily="49" charset="-128"/>
                <a:cs typeface="Times New Roman" pitchFamily="18" charset="0"/>
              </a:rPr>
              <a:t>«-»</a:t>
            </a:r>
            <a:r>
              <a:rPr lang="ru-RU" sz="6000" b="1" dirty="0" smtClean="0">
                <a:solidFill>
                  <a:srgbClr val="C0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 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8458513" y="2181610"/>
            <a:ext cx="34187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kern="0" dirty="0" smtClean="0">
                <a:solidFill>
                  <a:schemeClr val="bg1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на общую сумму</a:t>
            </a:r>
          </a:p>
          <a:p>
            <a:pPr algn="ctr"/>
            <a:r>
              <a:rPr lang="ru-RU" sz="3000" b="1" kern="0" dirty="0" smtClean="0">
                <a:solidFill>
                  <a:schemeClr val="bg1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млн. руб.</a:t>
            </a:r>
            <a:endParaRPr lang="ru-RU" sz="3000" b="1" kern="0" dirty="0">
              <a:solidFill>
                <a:schemeClr val="bg1"/>
              </a:solidFill>
              <a:latin typeface="Cambria" pitchFamily="18" charset="0"/>
              <a:cs typeface="Calibri Light" panose="020F0302020204030204" pitchFamily="34" charset="0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197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5934265" y="0"/>
            <a:ext cx="6257735" cy="717146"/>
            <a:chOff x="5934265" y="0"/>
            <a:chExt cx="6257735" cy="717146"/>
          </a:xfrm>
        </p:grpSpPr>
        <p:pic>
          <p:nvPicPr>
            <p:cNvPr id="7" name="Рисунок 1"/>
            <p:cNvPicPr/>
            <p:nvPr/>
          </p:nvPicPr>
          <p:blipFill>
            <a:blip r:embed="rId2" cstate="print"/>
            <a:srcRect t="872" r="2699"/>
            <a:stretch/>
          </p:blipFill>
          <p:spPr>
            <a:xfrm>
              <a:off x="5934265" y="8666"/>
              <a:ext cx="5481912" cy="7084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" name="Рисунок 63"/>
            <p:cNvPicPr/>
            <p:nvPr/>
          </p:nvPicPr>
          <p:blipFill>
            <a:blip r:embed="rId3" cstate="print"/>
            <a:stretch/>
          </p:blipFill>
          <p:spPr>
            <a:xfrm>
              <a:off x="11553069" y="0"/>
              <a:ext cx="638931" cy="65894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34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825799" y="547137"/>
            <a:ext cx="5542642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ПОКАЗАТЕЛИ РЕГИОНАЛЬНОГО ПРОЕКТА </a:t>
            </a:r>
          </a:p>
          <a:p>
            <a:pPr algn="ctr">
              <a:lnSpc>
                <a:spcPct val="100000"/>
              </a:lnSpc>
            </a:pP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«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</a:rPr>
              <a:t>Социальная активность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»</a:t>
            </a:r>
            <a:endParaRPr lang="ru-RU" sz="2000" b="1" dirty="0" smtClean="0">
              <a:solidFill>
                <a:srgbClr val="C00000"/>
              </a:solidFill>
              <a:latin typeface="Cambria" pitchFamily="18" charset="0"/>
              <a:cs typeface="Arial" panose="020B0604020202020204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439830" y="0"/>
            <a:ext cx="6572366" cy="491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МИНИСТЕРСТВО ОБРАЗОВАНИЯ И НАУКИ ЧЕЛЯБИНСКОЙ ОБЛАСТИ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0" y="411892"/>
            <a:ext cx="882000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345988" y="1346947"/>
            <a:ext cx="11681255" cy="146275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CustomShape 29"/>
          <p:cNvSpPr/>
          <p:nvPr/>
        </p:nvSpPr>
        <p:spPr>
          <a:xfrm>
            <a:off x="275948" y="1264684"/>
            <a:ext cx="354114" cy="354114"/>
          </a:xfrm>
          <a:prstGeom prst="ellipse">
            <a:avLst/>
          </a:prstGeom>
          <a:solidFill>
            <a:srgbClr val="008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" name="Прямоугольник 13"/>
          <p:cNvSpPr/>
          <p:nvPr/>
        </p:nvSpPr>
        <p:spPr>
          <a:xfrm>
            <a:off x="645622" y="1396372"/>
            <a:ext cx="112831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81B7"/>
                </a:solidFill>
                <a:latin typeface="Cambria" pitchFamily="18" charset="0"/>
              </a:rPr>
              <a:t>1. </a:t>
            </a:r>
            <a:r>
              <a:rPr lang="ru-RU" sz="2000" dirty="0" smtClean="0">
                <a:latin typeface="Cambria" pitchFamily="18" charset="0"/>
              </a:rPr>
              <a:t>Численность обучающихся, вовлеченных в деятельность общественных объединений на базе образовательных организаций общего образования, среднего и высшего профессионального образования, </a:t>
            </a:r>
            <a:r>
              <a:rPr lang="ru-RU" sz="2000" b="1" dirty="0" smtClean="0">
                <a:latin typeface="Cambria" pitchFamily="18" charset="0"/>
              </a:rPr>
              <a:t>к 2024 году составит 0,21 млн. человек , </a:t>
            </a:r>
          </a:p>
          <a:p>
            <a:pPr algn="just"/>
            <a:r>
              <a:rPr lang="ru-RU" sz="2000" b="1" dirty="0" smtClean="0">
                <a:latin typeface="Cambria" pitchFamily="18" charset="0"/>
              </a:rPr>
              <a:t>к 2019 году – 0,04 млн.человек.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57074" y="3045519"/>
            <a:ext cx="11681255" cy="81158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CustomShape 29"/>
          <p:cNvSpPr/>
          <p:nvPr/>
        </p:nvSpPr>
        <p:spPr>
          <a:xfrm>
            <a:off x="262095" y="2963256"/>
            <a:ext cx="354114" cy="354114"/>
          </a:xfrm>
          <a:prstGeom prst="ellipse">
            <a:avLst/>
          </a:prstGeom>
          <a:solidFill>
            <a:srgbClr val="008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" name="Прямоугольник 16"/>
          <p:cNvSpPr/>
          <p:nvPr/>
        </p:nvSpPr>
        <p:spPr>
          <a:xfrm>
            <a:off x="637308" y="3075410"/>
            <a:ext cx="112000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81B7"/>
                </a:solidFill>
                <a:latin typeface="Cambria" pitchFamily="18" charset="0"/>
              </a:rPr>
              <a:t>2. </a:t>
            </a:r>
            <a:r>
              <a:rPr lang="ru-RU" sz="2000" dirty="0" smtClean="0">
                <a:latin typeface="Cambria" pitchFamily="18" charset="0"/>
              </a:rPr>
              <a:t>Доля граждан, вовлеченных в добровольческую деятельность, </a:t>
            </a:r>
          </a:p>
          <a:p>
            <a:pPr algn="just">
              <a:spcAft>
                <a:spcPts val="600"/>
              </a:spcAft>
            </a:pPr>
            <a:r>
              <a:rPr lang="ru-RU" sz="2000" b="1" dirty="0" smtClean="0">
                <a:latin typeface="Cambria" pitchFamily="18" charset="0"/>
              </a:rPr>
              <a:t>к 2024 году составит 20%, к 2019 году – 14%.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48759" y="4084616"/>
            <a:ext cx="11681255" cy="109421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CustomShape 29"/>
          <p:cNvSpPr/>
          <p:nvPr/>
        </p:nvSpPr>
        <p:spPr>
          <a:xfrm>
            <a:off x="245467" y="3994045"/>
            <a:ext cx="354114" cy="354114"/>
          </a:xfrm>
          <a:prstGeom prst="ellipse">
            <a:avLst/>
          </a:prstGeom>
          <a:solidFill>
            <a:srgbClr val="008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" name="Прямоугольник 19"/>
          <p:cNvSpPr/>
          <p:nvPr/>
        </p:nvSpPr>
        <p:spPr>
          <a:xfrm>
            <a:off x="637310" y="4181007"/>
            <a:ext cx="100112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81B7"/>
                </a:solidFill>
                <a:latin typeface="Cambria" pitchFamily="18" charset="0"/>
              </a:rPr>
              <a:t>3. </a:t>
            </a:r>
            <a:r>
              <a:rPr lang="ru-RU" sz="2000" dirty="0" smtClean="0">
                <a:latin typeface="Cambria" pitchFamily="18" charset="0"/>
              </a:rPr>
              <a:t>Доля молодежи, задействованной в мероприятиях по вовлечению в творческую деятельность, </a:t>
            </a:r>
            <a:r>
              <a:rPr lang="ru-RU" sz="2000" b="1" dirty="0" smtClean="0">
                <a:latin typeface="Cambria" pitchFamily="18" charset="0"/>
              </a:rPr>
              <a:t>к 2024 году составит 45%, к 2019 году – 30%.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51532" y="5392485"/>
            <a:ext cx="11681255" cy="85037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CustomShape 29"/>
          <p:cNvSpPr/>
          <p:nvPr/>
        </p:nvSpPr>
        <p:spPr>
          <a:xfrm>
            <a:off x="256553" y="5310226"/>
            <a:ext cx="354114" cy="354114"/>
          </a:xfrm>
          <a:prstGeom prst="ellipse">
            <a:avLst/>
          </a:prstGeom>
          <a:solidFill>
            <a:srgbClr val="008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" name="Прямоугольник 20"/>
          <p:cNvSpPr/>
          <p:nvPr/>
        </p:nvSpPr>
        <p:spPr>
          <a:xfrm>
            <a:off x="645622" y="5461159"/>
            <a:ext cx="104601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81B7"/>
                </a:solidFill>
                <a:latin typeface="Cambria" pitchFamily="18" charset="0"/>
              </a:rPr>
              <a:t>4. </a:t>
            </a:r>
            <a:r>
              <a:rPr lang="ru-RU" sz="2000" dirty="0" smtClean="0">
                <a:latin typeface="Cambria" pitchFamily="18" charset="0"/>
              </a:rPr>
              <a:t>Доля студентов, вовлеченных в клубное студенческое движение, </a:t>
            </a:r>
          </a:p>
          <a:p>
            <a:pPr algn="just"/>
            <a:r>
              <a:rPr lang="ru-RU" sz="2000" b="1" dirty="0" smtClean="0">
                <a:latin typeface="Cambria" pitchFamily="18" charset="0"/>
              </a:rPr>
              <a:t>к 2024 году составит 70%, к 2019 году – 20%.</a:t>
            </a:r>
          </a:p>
        </p:txBody>
      </p:sp>
    </p:spTree>
    <p:extLst>
      <p:ext uri="{BB962C8B-B14F-4D97-AF65-F5344CB8AC3E}">
        <p14:creationId xmlns="" xmlns:p14="http://schemas.microsoft.com/office/powerpoint/2010/main" val="44422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5934265" y="0"/>
            <a:ext cx="6257735" cy="717146"/>
            <a:chOff x="5934265" y="0"/>
            <a:chExt cx="6257735" cy="717146"/>
          </a:xfrm>
        </p:grpSpPr>
        <p:pic>
          <p:nvPicPr>
            <p:cNvPr id="12" name="Рисунок 1"/>
            <p:cNvPicPr/>
            <p:nvPr/>
          </p:nvPicPr>
          <p:blipFill>
            <a:blip r:embed="rId2" cstate="print"/>
            <a:srcRect t="872" r="2699"/>
            <a:stretch/>
          </p:blipFill>
          <p:spPr>
            <a:xfrm>
              <a:off x="5934265" y="8666"/>
              <a:ext cx="5481912" cy="7084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3" name="Рисунок 63"/>
            <p:cNvPicPr/>
            <p:nvPr/>
          </p:nvPicPr>
          <p:blipFill>
            <a:blip r:embed="rId3" cstate="print"/>
            <a:stretch/>
          </p:blipFill>
          <p:spPr>
            <a:xfrm>
              <a:off x="11553069" y="0"/>
              <a:ext cx="638931" cy="65894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35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431585" y="513434"/>
            <a:ext cx="6300522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ФИНАНСИРОВАНИЕ </a:t>
            </a:r>
            <a:r>
              <a:rPr lang="ru-RU" sz="2000" b="1" dirty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РЕГИОНАЛЬНОГО </a:t>
            </a:r>
            <a:r>
              <a:rPr lang="ru-RU" sz="2000" b="1" dirty="0" smtClean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ПРОЕКТА </a:t>
            </a:r>
          </a:p>
          <a:p>
            <a:pPr algn="ctr">
              <a:lnSpc>
                <a:spcPct val="100000"/>
              </a:lnSpc>
            </a:pP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«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</a:rPr>
              <a:t>Социальная активность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»</a:t>
            </a:r>
            <a:endParaRPr lang="ru-RU" sz="2000" b="1" dirty="0" smtClean="0">
              <a:solidFill>
                <a:srgbClr val="C00000"/>
              </a:solidFill>
              <a:latin typeface="Cambria" pitchFamily="18" charset="0"/>
              <a:cs typeface="Arial" panose="020B0604020202020204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2439830" y="0"/>
            <a:ext cx="6572366" cy="491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МИНИСТЕРСТВО ОБРАЗОВАНИЯ И НАУКИ ЧЕЛЯБИНСКОЙ ОБЛАСТИ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0" y="411892"/>
            <a:ext cx="882000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Freeform 71"/>
          <p:cNvSpPr>
            <a:spLocks/>
          </p:cNvSpPr>
          <p:nvPr/>
        </p:nvSpPr>
        <p:spPr bwMode="auto">
          <a:xfrm flipH="1">
            <a:off x="7988060" y="1605861"/>
            <a:ext cx="4045821" cy="4100492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rgbClr val="0081B7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7867135" y="2804516"/>
            <a:ext cx="4300151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C00000"/>
                </a:solidFill>
                <a:latin typeface="Cambria" pitchFamily="18" charset="0"/>
                <a:ea typeface="MS Mincho" pitchFamily="49" charset="-128"/>
                <a:cs typeface="Times New Roman" pitchFamily="18" charset="0"/>
              </a:rPr>
              <a:t>ОБЩИЙ БЮДЖЕТ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5500" b="1" dirty="0" smtClean="0">
                <a:latin typeface="Cambria" pitchFamily="18" charset="0"/>
                <a:ea typeface="MS Mincho" pitchFamily="49" charset="-128"/>
                <a:cs typeface="Times New Roman" pitchFamily="18" charset="0"/>
              </a:rPr>
              <a:t>«</a:t>
            </a:r>
            <a:r>
              <a:rPr lang="ru-RU" sz="5500" b="1" dirty="0" smtClean="0">
                <a:latin typeface="Cambria" pitchFamily="18" charset="0"/>
                <a:ea typeface="MS Mincho" pitchFamily="49" charset="-128"/>
                <a:cs typeface="Times New Roman" pitchFamily="18" charset="0"/>
              </a:rPr>
              <a:t>56,3» </a:t>
            </a:r>
            <a:endParaRPr lang="ru-RU" sz="5500" b="1" dirty="0" smtClean="0">
              <a:latin typeface="Cambria" pitchFamily="18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C00000"/>
                </a:solidFill>
                <a:latin typeface="Cambria" pitchFamily="18" charset="0"/>
                <a:ea typeface="MS Mincho" pitchFamily="49" charset="-128"/>
                <a:cs typeface="Times New Roman" pitchFamily="18" charset="0"/>
              </a:rPr>
              <a:t>млн. руб.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mbria" pitchFamily="18" charset="0"/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1982" y="2831360"/>
            <a:ext cx="6928023" cy="52322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800" kern="0" dirty="0" smtClean="0">
                <a:solidFill>
                  <a:srgbClr val="FF0000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Федеральный бюджет – 0 млн.руб </a:t>
            </a:r>
            <a:endParaRPr lang="ru-RU" sz="2800" kern="0" dirty="0">
              <a:solidFill>
                <a:srgbClr val="FF0000"/>
              </a:solidFill>
              <a:latin typeface="Cambria" pitchFamily="18" charset="0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24678" y="3839420"/>
            <a:ext cx="6952991" cy="52322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800" kern="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Региональный бюджет – </a:t>
            </a:r>
            <a:r>
              <a:rPr lang="ru-RU" sz="2800" kern="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56,3 </a:t>
            </a:r>
            <a:r>
              <a:rPr lang="ru-RU" sz="2800" kern="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млн. руб. </a:t>
            </a:r>
            <a:endParaRPr lang="ru-RU" sz="2800" kern="0" dirty="0">
              <a:solidFill>
                <a:schemeClr val="accent1">
                  <a:lumMod val="50000"/>
                </a:schemeClr>
              </a:solidFill>
              <a:latin typeface="Cambria" pitchFamily="18" charset="0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26" name="Line 15"/>
          <p:cNvSpPr/>
          <p:nvPr/>
        </p:nvSpPr>
        <p:spPr>
          <a:xfrm>
            <a:off x="433340" y="2891417"/>
            <a:ext cx="360" cy="1404000"/>
          </a:xfrm>
          <a:prstGeom prst="line">
            <a:avLst/>
          </a:prstGeom>
          <a:ln w="28440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" name="CustomShape 18"/>
          <p:cNvSpPr/>
          <p:nvPr/>
        </p:nvSpPr>
        <p:spPr>
          <a:xfrm>
            <a:off x="274303" y="2950304"/>
            <a:ext cx="313920" cy="313920"/>
          </a:xfrm>
          <a:prstGeom prst="ellipse">
            <a:avLst/>
          </a:prstGeom>
          <a:solidFill>
            <a:srgbClr val="DA25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" name="CustomShape 21"/>
          <p:cNvSpPr/>
          <p:nvPr/>
        </p:nvSpPr>
        <p:spPr>
          <a:xfrm>
            <a:off x="278136" y="3938359"/>
            <a:ext cx="313920" cy="31392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="" xmlns:p14="http://schemas.microsoft.com/office/powerpoint/2010/main" val="12056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5934265" y="0"/>
            <a:ext cx="6257735" cy="717146"/>
            <a:chOff x="5934265" y="0"/>
            <a:chExt cx="6257735" cy="717146"/>
          </a:xfrm>
        </p:grpSpPr>
        <p:pic>
          <p:nvPicPr>
            <p:cNvPr id="10" name="Рисунок 1"/>
            <p:cNvPicPr/>
            <p:nvPr/>
          </p:nvPicPr>
          <p:blipFill>
            <a:blip r:embed="rId2" cstate="print"/>
            <a:srcRect t="872" r="2699"/>
            <a:stretch/>
          </p:blipFill>
          <p:spPr>
            <a:xfrm>
              <a:off x="5934265" y="8666"/>
              <a:ext cx="5481912" cy="7084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1" name="Рисунок 63"/>
            <p:cNvPicPr/>
            <p:nvPr/>
          </p:nvPicPr>
          <p:blipFill>
            <a:blip r:embed="rId3" cstate="print"/>
            <a:stretch/>
          </p:blipFill>
          <p:spPr>
            <a:xfrm>
              <a:off x="11553069" y="0"/>
              <a:ext cx="638931" cy="65894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36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081491" y="592171"/>
            <a:ext cx="5419075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ИСПОЛНЕНИЕ </a:t>
            </a:r>
            <a:r>
              <a:rPr lang="ru-RU" sz="2000" b="1" dirty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РЕГИОНАЛЬНОГО ПРОЕКТА </a:t>
            </a:r>
            <a:endParaRPr lang="ru-RU" sz="2000" b="1" dirty="0" smtClean="0">
              <a:solidFill>
                <a:srgbClr val="595959"/>
              </a:solidFill>
              <a:latin typeface="Cambria" pitchFamily="18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«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</a:rPr>
              <a:t>Социальная активность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»</a:t>
            </a:r>
            <a:endParaRPr lang="ru-RU" sz="2000" b="1" dirty="0" smtClean="0">
              <a:solidFill>
                <a:srgbClr val="C00000"/>
              </a:solidFill>
              <a:latin typeface="Cambria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895106" y="1581404"/>
          <a:ext cx="81280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Расходы на 01.04.2019 г.</a:t>
                      </a:r>
                      <a:endParaRPr lang="ru-RU" sz="2400" b="1" kern="1200" dirty="0" smtClean="0">
                        <a:solidFill>
                          <a:schemeClr val="bg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Федеральный бюджет</a:t>
                      </a:r>
                      <a:endParaRPr lang="ru-RU" sz="2400" kern="1200" dirty="0" smtClean="0">
                        <a:solidFill>
                          <a:srgbClr val="595959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rgbClr val="595959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0 млн. руб.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rgbClr val="595959"/>
                          </a:solidFill>
                          <a:effectLst/>
                          <a:latin typeface="Cambria" pitchFamily="18" charset="0"/>
                        </a:rPr>
                        <a:t>Региональный бюджет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rgbClr val="595959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13,11 млн. руб.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Заголовок 1"/>
          <p:cNvSpPr txBox="1">
            <a:spLocks/>
          </p:cNvSpPr>
          <p:nvPr/>
        </p:nvSpPr>
        <p:spPr>
          <a:xfrm>
            <a:off x="2439830" y="0"/>
            <a:ext cx="6572366" cy="491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МИНИСТЕРСТВО ОБРАЗОВАНИЯ И НАУКИ ЧЕЛЯБИНСКОЙ ОБЛАСТИ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0" y="411892"/>
            <a:ext cx="882000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898996" y="3454562"/>
          <a:ext cx="8127999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3659"/>
                <a:gridCol w="2053243"/>
                <a:gridCol w="2321097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Сумма, млн.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Кол-во,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шт.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Закупки органов власти 2019 г.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Не предусмотрено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Субсидии подведомственным организациям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5,574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5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Соглашения с муниципальными образованиями на 2019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10,2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41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595959"/>
                          </a:solidFill>
                          <a:effectLst/>
                          <a:latin typeface="Cambria" pitchFamily="18" charset="0"/>
                        </a:rPr>
                        <a:t>Закупки муниципальных образований 2019 г</a:t>
                      </a:r>
                      <a:r>
                        <a:rPr lang="ru-RU" sz="1800" baseline="0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.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Не предусмотрено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6533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Стрелка вниз 41"/>
          <p:cNvSpPr/>
          <p:nvPr/>
        </p:nvSpPr>
        <p:spPr>
          <a:xfrm flipH="1">
            <a:off x="5457022" y="3276506"/>
            <a:ext cx="142912" cy="196987"/>
          </a:xfrm>
          <a:prstGeom prst="downArrow">
            <a:avLst/>
          </a:prstGeom>
          <a:solidFill>
            <a:srgbClr val="0070C0"/>
          </a:solidFill>
          <a:ln>
            <a:solidFill>
              <a:srgbClr val="0081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низ 40"/>
          <p:cNvSpPr/>
          <p:nvPr/>
        </p:nvSpPr>
        <p:spPr>
          <a:xfrm flipH="1">
            <a:off x="5449788" y="2583936"/>
            <a:ext cx="142912" cy="196987"/>
          </a:xfrm>
          <a:prstGeom prst="downArrow">
            <a:avLst/>
          </a:prstGeom>
          <a:solidFill>
            <a:srgbClr val="0070C0"/>
          </a:solidFill>
          <a:ln>
            <a:solidFill>
              <a:srgbClr val="0081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flipH="1">
            <a:off x="5434545" y="1110723"/>
            <a:ext cx="142912" cy="196987"/>
          </a:xfrm>
          <a:prstGeom prst="downArrow">
            <a:avLst/>
          </a:prstGeom>
          <a:solidFill>
            <a:srgbClr val="0070C0"/>
          </a:solidFill>
          <a:ln>
            <a:solidFill>
              <a:srgbClr val="0081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Группа 6"/>
          <p:cNvGrpSpPr/>
          <p:nvPr/>
        </p:nvGrpSpPr>
        <p:grpSpPr>
          <a:xfrm>
            <a:off x="5934265" y="0"/>
            <a:ext cx="6257735" cy="717146"/>
            <a:chOff x="5934265" y="0"/>
            <a:chExt cx="6257735" cy="717146"/>
          </a:xfrm>
        </p:grpSpPr>
        <p:pic>
          <p:nvPicPr>
            <p:cNvPr id="8" name="Рисунок 1"/>
            <p:cNvPicPr/>
            <p:nvPr/>
          </p:nvPicPr>
          <p:blipFill>
            <a:blip r:embed="rId2" cstate="print"/>
            <a:srcRect t="872" r="2699"/>
            <a:stretch/>
          </p:blipFill>
          <p:spPr>
            <a:xfrm>
              <a:off x="5934265" y="8666"/>
              <a:ext cx="5481912" cy="7084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9" name="Рисунок 63"/>
            <p:cNvPicPr/>
            <p:nvPr/>
          </p:nvPicPr>
          <p:blipFill>
            <a:blip r:embed="rId3" cstate="print"/>
            <a:stretch/>
          </p:blipFill>
          <p:spPr>
            <a:xfrm>
              <a:off x="11553069" y="0"/>
              <a:ext cx="638931" cy="65894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37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574849" y="486701"/>
            <a:ext cx="9049921" cy="3835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СХЕМА ВЗАИМОДЕЙСТВИЯ С ОРГАНАМИ МЕСТНОГО САМОУПРАВЛЕНИЯ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96580" y="2330088"/>
            <a:ext cx="935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494950" y="877226"/>
            <a:ext cx="11266415" cy="307777"/>
          </a:xfrm>
          <a:prstGeom prst="rect">
            <a:avLst/>
          </a:prstGeom>
          <a:solidFill>
            <a:schemeClr val="bg1"/>
          </a:solidFill>
          <a:ln w="12700">
            <a:solidFill>
              <a:srgbClr val="0081B7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400" b="1" i="0" u="none" strike="noStrike" cap="all" normalizeH="0" dirty="0" smtClean="0">
                <a:ln>
                  <a:noFill/>
                </a:ln>
                <a:solidFill>
                  <a:srgbClr val="595959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Взаимодействие с органами местного самоуправления осуществляется следующим образом:</a:t>
            </a:r>
            <a:endParaRPr kumimoji="0" lang="ru-RU" altLang="zh-CN" sz="800" b="1" i="0" u="none" strike="noStrike" cap="all" normalizeH="0" dirty="0" smtClean="0">
              <a:ln>
                <a:noFill/>
              </a:ln>
              <a:solidFill>
                <a:srgbClr val="595959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514219" y="1324147"/>
            <a:ext cx="11281796" cy="1323439"/>
          </a:xfrm>
          <a:prstGeom prst="rect">
            <a:avLst/>
          </a:prstGeom>
          <a:solidFill>
            <a:schemeClr val="bg1"/>
          </a:solidFill>
          <a:ln w="12700">
            <a:solidFill>
              <a:srgbClr val="0081B7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zh-CN" sz="1600" dirty="0" smtClean="0">
                <a:solidFill>
                  <a:srgbClr val="595959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altLang="zh-CN" sz="1600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осредством информирования о перечне мероприятий национального проекта «Образование» и региональных проектов во время проведения  информационно-методических совещаний с руководителями и специалистами органов местного самоуправления городских округов и муниципальных районов Челябинской области, осуществляющих управление в сфере образования, и подведомственных образовательных организаций (в режиме видеоконференции) ежемесячно, каждый первый вторник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altLang="zh-CN" sz="1600" b="0" i="0" u="none" strike="noStrike" cap="none" normalizeH="0" baseline="0" dirty="0" smtClean="0">
              <a:ln>
                <a:noFill/>
              </a:ln>
              <a:solidFill>
                <a:srgbClr val="595959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494788" y="2794081"/>
            <a:ext cx="11316749" cy="553998"/>
          </a:xfrm>
          <a:prstGeom prst="rect">
            <a:avLst/>
          </a:prstGeom>
          <a:solidFill>
            <a:schemeClr val="bg1"/>
          </a:solidFill>
          <a:ln w="12700">
            <a:solidFill>
              <a:srgbClr val="0081B7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500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В марте  2018 года создана и действует </a:t>
            </a:r>
            <a:r>
              <a:rPr kumimoji="0" lang="ru-RU" altLang="zh-CN" sz="1500" b="1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пилотная группа по внедрению проектного управления в органах местного самоуправления, осуществляющих управление в сфере образования. </a:t>
            </a:r>
            <a:endParaRPr kumimoji="0" lang="ru-RU" altLang="zh-CN" sz="1500" b="0" i="0" u="none" strike="noStrike" cap="none" normalizeH="0" baseline="0" dirty="0" smtClean="0">
              <a:ln>
                <a:noFill/>
              </a:ln>
              <a:solidFill>
                <a:srgbClr val="595959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65" name="CustomShape 4"/>
          <p:cNvSpPr/>
          <p:nvPr/>
        </p:nvSpPr>
        <p:spPr>
          <a:xfrm>
            <a:off x="4382920" y="4114062"/>
            <a:ext cx="2434054" cy="2507466"/>
          </a:xfrm>
          <a:prstGeom prst="ellipse">
            <a:avLst/>
          </a:prstGeom>
          <a:noFill/>
          <a:ln w="28440">
            <a:solidFill>
              <a:srgbClr val="0081B7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7" name="Прямоугольник 66"/>
          <p:cNvSpPr/>
          <p:nvPr/>
        </p:nvSpPr>
        <p:spPr>
          <a:xfrm>
            <a:off x="4484577" y="4768404"/>
            <a:ext cx="228299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zh-CN" sz="20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7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zh-CN" sz="20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муниципальных </a:t>
            </a:r>
            <a:endParaRPr lang="en-US" altLang="zh-CN" sz="2000" b="1" dirty="0" smtClean="0">
              <a:solidFill>
                <a:schemeClr val="accent1">
                  <a:lumMod val="50000"/>
                </a:schemeClr>
              </a:solidFill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zh-CN" sz="20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образований</a:t>
            </a:r>
            <a:endParaRPr lang="ru-RU" altLang="zh-CN" sz="1000" dirty="0" smtClean="0">
              <a:solidFill>
                <a:schemeClr val="accent1">
                  <a:lumMod val="50000"/>
                </a:schemeClr>
              </a:solidFill>
              <a:latin typeface="Cambria" pitchFamily="18" charset="0"/>
              <a:cs typeface="Arial" pitchFamily="34" charset="0"/>
            </a:endParaRPr>
          </a:p>
        </p:txBody>
      </p:sp>
      <p:sp>
        <p:nvSpPr>
          <p:cNvPr id="83" name="Овал 82"/>
          <p:cNvSpPr/>
          <p:nvPr/>
        </p:nvSpPr>
        <p:spPr>
          <a:xfrm>
            <a:off x="5338526" y="3879696"/>
            <a:ext cx="494950" cy="4949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84" name="Овал 83"/>
          <p:cNvSpPr/>
          <p:nvPr/>
        </p:nvSpPr>
        <p:spPr>
          <a:xfrm>
            <a:off x="4328901" y="4436063"/>
            <a:ext cx="494950" cy="494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5" name="Овал 84"/>
          <p:cNvSpPr/>
          <p:nvPr/>
        </p:nvSpPr>
        <p:spPr>
          <a:xfrm>
            <a:off x="4112688" y="5325291"/>
            <a:ext cx="494950" cy="49495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6" name="Овал 85"/>
          <p:cNvSpPr/>
          <p:nvPr/>
        </p:nvSpPr>
        <p:spPr>
          <a:xfrm>
            <a:off x="4592759" y="6112109"/>
            <a:ext cx="494950" cy="49495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7" name="Овал 86"/>
          <p:cNvSpPr/>
          <p:nvPr/>
        </p:nvSpPr>
        <p:spPr>
          <a:xfrm>
            <a:off x="6124289" y="6103726"/>
            <a:ext cx="494950" cy="49495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8" name="Овал 87"/>
          <p:cNvSpPr/>
          <p:nvPr/>
        </p:nvSpPr>
        <p:spPr>
          <a:xfrm>
            <a:off x="6343551" y="4425086"/>
            <a:ext cx="494950" cy="49495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9" name="Овал 88"/>
          <p:cNvSpPr/>
          <p:nvPr/>
        </p:nvSpPr>
        <p:spPr>
          <a:xfrm>
            <a:off x="6601831" y="5298278"/>
            <a:ext cx="494950" cy="49495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0" name="TextBox 89"/>
          <p:cNvSpPr txBox="1"/>
          <p:nvPr/>
        </p:nvSpPr>
        <p:spPr>
          <a:xfrm>
            <a:off x="5405789" y="3871155"/>
            <a:ext cx="312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1</a:t>
            </a:r>
            <a:endParaRPr lang="ru-RU" sz="24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643255" y="6112112"/>
            <a:ext cx="312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4</a:t>
            </a:r>
            <a:endParaRPr lang="ru-RU" sz="24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397336" y="4437456"/>
            <a:ext cx="312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2</a:t>
            </a:r>
            <a:endParaRPr lang="ru-RU" sz="24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182673" y="5328173"/>
            <a:ext cx="312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3</a:t>
            </a:r>
            <a:endParaRPr lang="ru-RU" sz="24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657755" y="5295633"/>
            <a:ext cx="312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6</a:t>
            </a:r>
            <a:endParaRPr lang="ru-RU" sz="24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180291" y="6125944"/>
            <a:ext cx="312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5</a:t>
            </a:r>
            <a:endParaRPr lang="ru-RU" sz="24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418977" y="4433399"/>
            <a:ext cx="312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7</a:t>
            </a:r>
            <a:endParaRPr lang="ru-RU" sz="24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2661154" y="3545361"/>
            <a:ext cx="27256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altLang="zh-CN" sz="1600" b="1" dirty="0" smtClean="0">
                <a:solidFill>
                  <a:srgbClr val="595959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Ашинский </a:t>
            </a:r>
          </a:p>
          <a:p>
            <a:pPr algn="r"/>
            <a:r>
              <a:rPr lang="ru-RU" altLang="zh-CN" sz="1600" b="1" dirty="0" smtClean="0">
                <a:solidFill>
                  <a:srgbClr val="595959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муниципальный район</a:t>
            </a:r>
            <a:endParaRPr lang="ru-RU" sz="1600" dirty="0">
              <a:solidFill>
                <a:srgbClr val="595959"/>
              </a:solidFill>
              <a:latin typeface="Cambria" pitchFamily="18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2158012" y="4366341"/>
            <a:ext cx="21479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zh-CN" sz="1600" b="1" dirty="0" smtClean="0">
                <a:solidFill>
                  <a:srgbClr val="595959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Верхнеуфалейский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zh-CN" sz="1600" b="1" dirty="0" smtClean="0">
                <a:solidFill>
                  <a:srgbClr val="595959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городской округ</a:t>
            </a:r>
            <a:endParaRPr lang="ru-RU" altLang="zh-CN" sz="1600" dirty="0" smtClean="0">
              <a:solidFill>
                <a:srgbClr val="595959"/>
              </a:solidFill>
              <a:latin typeface="Cambria" pitchFamily="18" charset="0"/>
              <a:cs typeface="Arial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1562792" y="5247556"/>
            <a:ext cx="25769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zh-CN" sz="1600" b="1" dirty="0" smtClean="0">
                <a:solidFill>
                  <a:srgbClr val="595959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Еманжелинский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zh-CN" sz="1600" b="1" dirty="0" smtClean="0">
                <a:solidFill>
                  <a:srgbClr val="595959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муниципальный район</a:t>
            </a:r>
            <a:endParaRPr lang="ru-RU" altLang="zh-CN" sz="1600" dirty="0" smtClean="0">
              <a:solidFill>
                <a:srgbClr val="595959"/>
              </a:solidFill>
              <a:latin typeface="Cambria" pitchFamily="18" charset="0"/>
              <a:cs typeface="Arial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2740284" y="6075794"/>
            <a:ext cx="18136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zh-CN" sz="1600" b="1" dirty="0" smtClean="0">
                <a:solidFill>
                  <a:srgbClr val="595959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Снежинский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zh-CN" sz="1600" b="1" dirty="0" smtClean="0">
                <a:solidFill>
                  <a:srgbClr val="595959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городской округ</a:t>
            </a:r>
            <a:endParaRPr lang="ru-RU" altLang="zh-CN" sz="1600" dirty="0" smtClean="0">
              <a:solidFill>
                <a:srgbClr val="595959"/>
              </a:solidFill>
              <a:latin typeface="Cambria" pitchFamily="18" charset="0"/>
              <a:cs typeface="Arial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6637064" y="6042311"/>
            <a:ext cx="18136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zh-CN" sz="1600" b="1" dirty="0" smtClean="0">
                <a:solidFill>
                  <a:srgbClr val="595959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Челябинский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zh-CN" sz="1600" b="1" dirty="0" smtClean="0">
                <a:solidFill>
                  <a:srgbClr val="595959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городской округ</a:t>
            </a:r>
            <a:endParaRPr lang="ru-RU" altLang="zh-CN" sz="1600" dirty="0" smtClean="0">
              <a:solidFill>
                <a:srgbClr val="595959"/>
              </a:solidFill>
              <a:latin typeface="Cambria" pitchFamily="18" charset="0"/>
              <a:cs typeface="Arial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7092088" y="5263511"/>
            <a:ext cx="18843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zh-CN" sz="1600" b="1" dirty="0" smtClean="0">
                <a:solidFill>
                  <a:srgbClr val="595959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Южноуральский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zh-CN" sz="1600" b="1" dirty="0" smtClean="0">
                <a:solidFill>
                  <a:srgbClr val="595959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городской округ</a:t>
            </a:r>
            <a:endParaRPr lang="ru-RU" altLang="zh-CN" sz="1600" dirty="0" smtClean="0">
              <a:solidFill>
                <a:srgbClr val="595959"/>
              </a:solidFill>
              <a:latin typeface="Cambria" pitchFamily="18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877127" y="4340132"/>
            <a:ext cx="25411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 dirty="0" smtClean="0">
                <a:solidFill>
                  <a:srgbClr val="595959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lang="ru-RU" altLang="zh-CN" sz="1600" b="1" dirty="0" smtClean="0">
                <a:solidFill>
                  <a:srgbClr val="595959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аткинский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zh-CN" sz="1600" b="1" dirty="0" smtClean="0">
                <a:solidFill>
                  <a:srgbClr val="595959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муниципальный район</a:t>
            </a:r>
            <a:endParaRPr lang="ru-RU" altLang="zh-CN" sz="1600" dirty="0" smtClean="0">
              <a:solidFill>
                <a:srgbClr val="595959"/>
              </a:solidFill>
              <a:latin typeface="Cambria" pitchFamily="18" charset="0"/>
              <a:cs typeface="Arial" pitchFamily="34" charset="0"/>
            </a:endParaRPr>
          </a:p>
        </p:txBody>
      </p:sp>
      <p:sp>
        <p:nvSpPr>
          <p:cNvPr id="39" name="Заголовок 1"/>
          <p:cNvSpPr txBox="1">
            <a:spLocks/>
          </p:cNvSpPr>
          <p:nvPr/>
        </p:nvSpPr>
        <p:spPr>
          <a:xfrm>
            <a:off x="2439830" y="0"/>
            <a:ext cx="6572366" cy="491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МИНИСТЕРСТВО ОБРАЗОВАНИЯ И НАУКИ ЧЕЛЯБИНСКОЙ ОБЛАСТИ</a:t>
            </a: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0" y="411892"/>
            <a:ext cx="882000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65157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4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5934265" y="0"/>
            <a:ext cx="6257735" cy="717146"/>
            <a:chOff x="5934265" y="0"/>
            <a:chExt cx="6257735" cy="717146"/>
          </a:xfrm>
        </p:grpSpPr>
        <p:pic>
          <p:nvPicPr>
            <p:cNvPr id="15" name="Рисунок 1"/>
            <p:cNvPicPr/>
            <p:nvPr/>
          </p:nvPicPr>
          <p:blipFill>
            <a:blip r:embed="rId2" cstate="print"/>
            <a:srcRect t="872" r="2699"/>
            <a:stretch/>
          </p:blipFill>
          <p:spPr>
            <a:xfrm>
              <a:off x="5934265" y="8666"/>
              <a:ext cx="5481912" cy="7084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7" name="Рисунок 63"/>
            <p:cNvPicPr/>
            <p:nvPr/>
          </p:nvPicPr>
          <p:blipFill>
            <a:blip r:embed="rId3" cstate="print"/>
            <a:stretch/>
          </p:blipFill>
          <p:spPr>
            <a:xfrm>
              <a:off x="11553069" y="0"/>
              <a:ext cx="638931" cy="65894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10" name="Заголовок 1"/>
          <p:cNvSpPr txBox="1">
            <a:spLocks/>
          </p:cNvSpPr>
          <p:nvPr/>
        </p:nvSpPr>
        <p:spPr>
          <a:xfrm>
            <a:off x="2316250" y="562862"/>
            <a:ext cx="6654749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СОГЛАШЕНИЯ В РАМКАХ РЕГИОНАЛЬНОГО </a:t>
            </a:r>
            <a:r>
              <a:rPr lang="ru-RU" sz="2000" b="1" dirty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ПРОЕКТА</a:t>
            </a:r>
            <a:r>
              <a:rPr lang="ru-RU" sz="2000" dirty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 </a:t>
            </a:r>
            <a:endParaRPr lang="ru-RU" sz="2000" dirty="0" smtClean="0">
              <a:solidFill>
                <a:srgbClr val="595959"/>
              </a:solidFill>
              <a:latin typeface="Cambria" pitchFamily="18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«СОВРЕМЕННАЯ ШКОЛА»</a:t>
            </a: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2439830" y="0"/>
            <a:ext cx="6572366" cy="491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МИНИСТЕРСТВО ОБРАЗОВАНИЯ И НАУКИ ЧЕЛЯБИНСКОЙ ОБЛАСТИ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0" y="411892"/>
            <a:ext cx="882000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1002609" y="3533738"/>
            <a:ext cx="215248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800" b="1" dirty="0" smtClean="0">
                <a:solidFill>
                  <a:srgbClr val="C00000"/>
                </a:solidFill>
                <a:latin typeface="Cambria" pitchFamily="18" charset="0"/>
                <a:ea typeface="MS Mincho" pitchFamily="49" charset="-128"/>
                <a:cs typeface="Times New Roman" pitchFamily="18" charset="0"/>
              </a:rPr>
              <a:t>«1»</a:t>
            </a:r>
            <a:r>
              <a:rPr lang="ru-RU" sz="6000" b="1" dirty="0" smtClean="0">
                <a:solidFill>
                  <a:srgbClr val="C0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 </a:t>
            </a:r>
          </a:p>
        </p:txBody>
      </p: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8379097" y="3685535"/>
            <a:ext cx="350811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5200" b="1" dirty="0" smtClean="0">
                <a:solidFill>
                  <a:srgbClr val="C00000"/>
                </a:solidFill>
                <a:latin typeface="Cambria" pitchFamily="18" charset="0"/>
                <a:ea typeface="MS Mincho" pitchFamily="49" charset="-128"/>
                <a:cs typeface="Times New Roman" pitchFamily="18" charset="0"/>
              </a:rPr>
              <a:t>«400,09» </a:t>
            </a:r>
          </a:p>
        </p:txBody>
      </p:sp>
      <p:sp>
        <p:nvSpPr>
          <p:cNvPr id="29" name="CustomShape 6"/>
          <p:cNvSpPr/>
          <p:nvPr/>
        </p:nvSpPr>
        <p:spPr>
          <a:xfrm>
            <a:off x="377405" y="2316899"/>
            <a:ext cx="3457310" cy="3457310"/>
          </a:xfrm>
          <a:prstGeom prst="ellipse">
            <a:avLst/>
          </a:prstGeom>
          <a:noFill/>
          <a:ln w="38100">
            <a:solidFill>
              <a:srgbClr val="0081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" name="Скругленный прямоугольник 29"/>
          <p:cNvSpPr/>
          <p:nvPr/>
        </p:nvSpPr>
        <p:spPr>
          <a:xfrm>
            <a:off x="518985" y="2265404"/>
            <a:ext cx="3155091" cy="930874"/>
          </a:xfrm>
          <a:prstGeom prst="roundRect">
            <a:avLst/>
          </a:prstGeom>
          <a:solidFill>
            <a:srgbClr val="0081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31" name="Прямоугольник 30"/>
          <p:cNvSpPr/>
          <p:nvPr/>
        </p:nvSpPr>
        <p:spPr>
          <a:xfrm>
            <a:off x="379243" y="2200426"/>
            <a:ext cx="343517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kern="0" dirty="0" smtClean="0">
                <a:solidFill>
                  <a:schemeClr val="bg1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«Безденежные» </a:t>
            </a:r>
          </a:p>
          <a:p>
            <a:pPr algn="ctr"/>
            <a:r>
              <a:rPr lang="ru-RU" sz="3000" b="1" kern="0" dirty="0" smtClean="0">
                <a:solidFill>
                  <a:schemeClr val="bg1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соглашения</a:t>
            </a:r>
            <a:endParaRPr lang="ru-RU" sz="3000" b="1" dirty="0">
              <a:solidFill>
                <a:schemeClr val="bg1"/>
              </a:solidFill>
            </a:endParaRPr>
          </a:p>
        </p:txBody>
      </p:sp>
      <p:sp>
        <p:nvSpPr>
          <p:cNvPr id="32" name="CustomShape 6"/>
          <p:cNvSpPr/>
          <p:nvPr/>
        </p:nvSpPr>
        <p:spPr>
          <a:xfrm>
            <a:off x="4376875" y="2321015"/>
            <a:ext cx="3457310" cy="3457310"/>
          </a:xfrm>
          <a:prstGeom prst="ellipse">
            <a:avLst/>
          </a:prstGeom>
          <a:noFill/>
          <a:ln w="38100">
            <a:solidFill>
              <a:srgbClr val="0081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" name="Скругленный прямоугольник 32"/>
          <p:cNvSpPr/>
          <p:nvPr/>
        </p:nvSpPr>
        <p:spPr>
          <a:xfrm>
            <a:off x="4518455" y="2269520"/>
            <a:ext cx="3155091" cy="930874"/>
          </a:xfrm>
          <a:prstGeom prst="roundRect">
            <a:avLst/>
          </a:prstGeom>
          <a:solidFill>
            <a:srgbClr val="0081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CustomShape 6"/>
          <p:cNvSpPr/>
          <p:nvPr/>
        </p:nvSpPr>
        <p:spPr>
          <a:xfrm>
            <a:off x="8421654" y="2329256"/>
            <a:ext cx="3457310" cy="3457310"/>
          </a:xfrm>
          <a:prstGeom prst="ellipse">
            <a:avLst/>
          </a:prstGeom>
          <a:noFill/>
          <a:ln w="38100">
            <a:solidFill>
              <a:srgbClr val="0081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" name="Скругленный прямоугольник 34"/>
          <p:cNvSpPr/>
          <p:nvPr/>
        </p:nvSpPr>
        <p:spPr>
          <a:xfrm>
            <a:off x="8563234" y="2277761"/>
            <a:ext cx="3155091" cy="930874"/>
          </a:xfrm>
          <a:prstGeom prst="roundRect">
            <a:avLst/>
          </a:prstGeom>
          <a:solidFill>
            <a:srgbClr val="0081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4344856" y="2212329"/>
            <a:ext cx="343517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kern="0" dirty="0" smtClean="0">
                <a:solidFill>
                  <a:schemeClr val="bg1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«Денежные» </a:t>
            </a:r>
          </a:p>
          <a:p>
            <a:pPr algn="ctr"/>
            <a:r>
              <a:rPr lang="ru-RU" sz="3000" b="1" kern="0" dirty="0" smtClean="0">
                <a:solidFill>
                  <a:schemeClr val="bg1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соглашения</a:t>
            </a:r>
            <a:endParaRPr lang="ru-RU" sz="3000" b="1" dirty="0">
              <a:solidFill>
                <a:schemeClr val="bg1"/>
              </a:solidFill>
            </a:endParaRPr>
          </a:p>
        </p:txBody>
      </p:sp>
      <p:sp>
        <p:nvSpPr>
          <p:cNvPr id="37" name="Rectangle 1"/>
          <p:cNvSpPr>
            <a:spLocks noChangeArrowheads="1"/>
          </p:cNvSpPr>
          <p:nvPr/>
        </p:nvSpPr>
        <p:spPr bwMode="auto">
          <a:xfrm>
            <a:off x="4975854" y="3587435"/>
            <a:ext cx="215248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800" b="1" dirty="0" smtClean="0">
                <a:solidFill>
                  <a:srgbClr val="C00000"/>
                </a:solidFill>
                <a:latin typeface="Cambria" pitchFamily="18" charset="0"/>
                <a:ea typeface="MS Mincho" pitchFamily="49" charset="-128"/>
                <a:cs typeface="Times New Roman" pitchFamily="18" charset="0"/>
              </a:rPr>
              <a:t>«1»</a:t>
            </a:r>
            <a:r>
              <a:rPr lang="ru-RU" sz="6000" b="1" dirty="0" smtClean="0">
                <a:solidFill>
                  <a:srgbClr val="C0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 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8458513" y="2181610"/>
            <a:ext cx="34187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kern="0" dirty="0" smtClean="0">
                <a:solidFill>
                  <a:schemeClr val="bg1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на общую сумму</a:t>
            </a:r>
          </a:p>
          <a:p>
            <a:pPr algn="ctr"/>
            <a:r>
              <a:rPr lang="ru-RU" sz="3000" b="1" kern="0" dirty="0" smtClean="0">
                <a:solidFill>
                  <a:schemeClr val="bg1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млн. руб.</a:t>
            </a:r>
            <a:endParaRPr lang="ru-RU" sz="3000" b="1" kern="0" dirty="0">
              <a:solidFill>
                <a:schemeClr val="bg1"/>
              </a:solidFill>
              <a:latin typeface="Cambria" pitchFamily="18" charset="0"/>
              <a:cs typeface="Calibri Light" panose="020F0302020204030204" pitchFamily="34" charset="0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197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5934265" y="0"/>
            <a:ext cx="6257735" cy="717146"/>
            <a:chOff x="5934265" y="0"/>
            <a:chExt cx="6257735" cy="717146"/>
          </a:xfrm>
        </p:grpSpPr>
        <p:pic>
          <p:nvPicPr>
            <p:cNvPr id="7" name="Рисунок 1"/>
            <p:cNvPicPr/>
            <p:nvPr/>
          </p:nvPicPr>
          <p:blipFill>
            <a:blip r:embed="rId3" cstate="print"/>
            <a:srcRect t="872" r="2699"/>
            <a:stretch/>
          </p:blipFill>
          <p:spPr>
            <a:xfrm>
              <a:off x="5934265" y="8666"/>
              <a:ext cx="5481912" cy="7084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" name="Рисунок 63"/>
            <p:cNvPicPr/>
            <p:nvPr/>
          </p:nvPicPr>
          <p:blipFill>
            <a:blip r:embed="rId4" cstate="print"/>
            <a:stretch/>
          </p:blipFill>
          <p:spPr>
            <a:xfrm>
              <a:off x="11553069" y="0"/>
              <a:ext cx="638931" cy="65894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258591" y="538153"/>
            <a:ext cx="730554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ПОКАЗАТЕЛИ РЕГИОНАЛЬНОГО ПРОЕКТА </a:t>
            </a:r>
          </a:p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«СОВРЕМЕННАЯ ШКОЛА»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439830" y="0"/>
            <a:ext cx="6572366" cy="491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МИНИСТЕРСТВО ОБРАЗОВАНИЯ И НАУКИ ЧЕЛЯБИНСКОЙ ОБЛАСТИ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0" y="411892"/>
            <a:ext cx="882000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345988" y="1421765"/>
            <a:ext cx="11681255" cy="7894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CustomShape 29"/>
          <p:cNvSpPr/>
          <p:nvPr/>
        </p:nvSpPr>
        <p:spPr>
          <a:xfrm>
            <a:off x="267635" y="1356127"/>
            <a:ext cx="354114" cy="354114"/>
          </a:xfrm>
          <a:prstGeom prst="ellipse">
            <a:avLst/>
          </a:prstGeom>
          <a:solidFill>
            <a:srgbClr val="008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" name="Прямоугольник 13"/>
          <p:cNvSpPr/>
          <p:nvPr/>
        </p:nvSpPr>
        <p:spPr>
          <a:xfrm>
            <a:off x="615142" y="1473861"/>
            <a:ext cx="113634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n-US" sz="2000" b="1" spc="-1" dirty="0" smtClean="0">
                <a:solidFill>
                  <a:srgbClr val="0081B7"/>
                </a:solidFill>
                <a:latin typeface="Cambria" pitchFamily="18" charset="0"/>
              </a:rPr>
              <a:t>1. </a:t>
            </a:r>
            <a:r>
              <a:rPr lang="ru-RU" sz="2000" spc="-1" dirty="0" smtClean="0">
                <a:solidFill>
                  <a:srgbClr val="000000"/>
                </a:solidFill>
                <a:latin typeface="Cambria" pitchFamily="18" charset="0"/>
              </a:rPr>
              <a:t>К 2024 году  в Челябинской области проблема потребности строительства новых школ в сельской местности и поселках городского типа будет  решена  не менее чем на 70 %.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65384" y="2480257"/>
            <a:ext cx="11681255" cy="10942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CustomShape 29"/>
          <p:cNvSpPr/>
          <p:nvPr/>
        </p:nvSpPr>
        <p:spPr>
          <a:xfrm>
            <a:off x="287031" y="2414619"/>
            <a:ext cx="354114" cy="354114"/>
          </a:xfrm>
          <a:prstGeom prst="ellipse">
            <a:avLst/>
          </a:prstGeom>
          <a:solidFill>
            <a:srgbClr val="008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" name="Прямоугольник 16"/>
          <p:cNvSpPr/>
          <p:nvPr/>
        </p:nvSpPr>
        <p:spPr>
          <a:xfrm>
            <a:off x="628993" y="2501963"/>
            <a:ext cx="1131639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n-US" sz="2000" b="1" spc="-1" dirty="0" smtClean="0">
                <a:solidFill>
                  <a:srgbClr val="0081B7"/>
                </a:solidFill>
                <a:latin typeface="Cambria" pitchFamily="18" charset="0"/>
              </a:rPr>
              <a:t>2. </a:t>
            </a:r>
            <a:r>
              <a:rPr lang="ru-RU" sz="2000" spc="-1" dirty="0" smtClean="0">
                <a:solidFill>
                  <a:srgbClr val="000000"/>
                </a:solidFill>
                <a:latin typeface="Cambria" pitchFamily="18" charset="0"/>
              </a:rPr>
              <a:t>В каждом муниципальном образовании Челябинской области к 2024 году будет обеспечена возможность изучать предметную область «Технология» на базе 70 % организаций, имеющих высокооснащенные ученико-места, в том числе детских технопарков «Кванториум».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1529" y="3813070"/>
            <a:ext cx="11681255" cy="103325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CustomShape 29"/>
          <p:cNvSpPr/>
          <p:nvPr/>
        </p:nvSpPr>
        <p:spPr>
          <a:xfrm>
            <a:off x="256551" y="3739107"/>
            <a:ext cx="354114" cy="354114"/>
          </a:xfrm>
          <a:prstGeom prst="ellipse">
            <a:avLst/>
          </a:prstGeom>
          <a:solidFill>
            <a:srgbClr val="008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" name="Прямоугольник 19"/>
          <p:cNvSpPr/>
          <p:nvPr/>
        </p:nvSpPr>
        <p:spPr>
          <a:xfrm>
            <a:off x="628996" y="3809746"/>
            <a:ext cx="113496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n-US" sz="2000" b="1" spc="-1" dirty="0" smtClean="0">
                <a:solidFill>
                  <a:srgbClr val="0081B7"/>
                </a:solidFill>
                <a:latin typeface="Cambria" pitchFamily="18" charset="0"/>
              </a:rPr>
              <a:t>3. </a:t>
            </a:r>
            <a:r>
              <a:rPr lang="ru-RU" sz="2000" spc="-1" dirty="0" smtClean="0">
                <a:solidFill>
                  <a:srgbClr val="000000"/>
                </a:solidFill>
                <a:latin typeface="Cambria" pitchFamily="18" charset="0"/>
              </a:rPr>
              <a:t>Не менее 70 % организаций Челябинской области, реализующих программы начального, основного и среднего общего образования, реализуют общеобразовательные программы в сетевой форме.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54428" y="5095559"/>
            <a:ext cx="114244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2000" spc="-1" dirty="0" smtClean="0">
                <a:solidFill>
                  <a:srgbClr val="000000"/>
                </a:solidFill>
                <a:latin typeface="Cambria" pitchFamily="18" charset="0"/>
              </a:rPr>
              <a:t>Достижение указанных показателей запланировано с 2020 года.</a:t>
            </a:r>
          </a:p>
          <a:p>
            <a:pPr algn="just">
              <a:lnSpc>
                <a:spcPct val="100000"/>
              </a:lnSpc>
            </a:pPr>
            <a:r>
              <a:rPr lang="ru-RU" sz="2000" b="1" dirty="0" smtClean="0">
                <a:latin typeface="Cambria" pitchFamily="18" charset="0"/>
              </a:rPr>
              <a:t>Доля муниципальных образований Челябинской области, в которых ликвидировано обучение в третью смену - 100% исполнение в 2019 году!</a:t>
            </a:r>
            <a:endParaRPr lang="ru-RU" sz="2000" b="1" spc="-1" dirty="0" smtClean="0">
              <a:latin typeface="Cambria" pitchFamily="18" charset="0"/>
            </a:endParaRPr>
          </a:p>
        </p:txBody>
      </p:sp>
      <p:sp>
        <p:nvSpPr>
          <p:cNvPr id="26" name="Line 15"/>
          <p:cNvSpPr/>
          <p:nvPr/>
        </p:nvSpPr>
        <p:spPr>
          <a:xfrm>
            <a:off x="375152" y="5160772"/>
            <a:ext cx="360" cy="864000"/>
          </a:xfrm>
          <a:prstGeom prst="line">
            <a:avLst/>
          </a:prstGeom>
          <a:ln w="44450">
            <a:solidFill>
              <a:srgbClr val="C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" name="Line 15"/>
          <p:cNvSpPr/>
          <p:nvPr/>
        </p:nvSpPr>
        <p:spPr>
          <a:xfrm>
            <a:off x="11940927" y="5230045"/>
            <a:ext cx="360" cy="864000"/>
          </a:xfrm>
          <a:prstGeom prst="line">
            <a:avLst/>
          </a:prstGeom>
          <a:ln w="44450">
            <a:solidFill>
              <a:srgbClr val="C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="" xmlns:p14="http://schemas.microsoft.com/office/powerpoint/2010/main" val="44422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5934265" y="0"/>
            <a:ext cx="6257735" cy="717146"/>
            <a:chOff x="5934265" y="0"/>
            <a:chExt cx="6257735" cy="717146"/>
          </a:xfrm>
        </p:grpSpPr>
        <p:pic>
          <p:nvPicPr>
            <p:cNvPr id="14" name="Рисунок 1"/>
            <p:cNvPicPr/>
            <p:nvPr/>
          </p:nvPicPr>
          <p:blipFill>
            <a:blip r:embed="rId2" cstate="print"/>
            <a:srcRect t="872" r="2699"/>
            <a:stretch/>
          </p:blipFill>
          <p:spPr>
            <a:xfrm>
              <a:off x="5934265" y="8666"/>
              <a:ext cx="5481912" cy="7084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5" name="Рисунок 63"/>
            <p:cNvPicPr/>
            <p:nvPr/>
          </p:nvPicPr>
          <p:blipFill>
            <a:blip r:embed="rId3" cstate="print"/>
            <a:stretch/>
          </p:blipFill>
          <p:spPr>
            <a:xfrm>
              <a:off x="11553069" y="0"/>
              <a:ext cx="638931" cy="65894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670479" y="604051"/>
            <a:ext cx="6201668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ФИНАНСИРОВАНИЕ </a:t>
            </a:r>
            <a:r>
              <a:rPr lang="ru-RU" sz="2000" b="1" dirty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РЕГИОНАЛЬНОГО </a:t>
            </a:r>
            <a:r>
              <a:rPr lang="ru-RU" sz="2000" b="1" dirty="0" smtClean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ПРОЕКТА </a:t>
            </a:r>
          </a:p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«СОВРЕМЕННАЯ ШКОЛА»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23631" y="4283278"/>
            <a:ext cx="6965192" cy="523220"/>
          </a:xfrm>
          <a:prstGeom prst="rect">
            <a:avLst/>
          </a:prstGeom>
          <a:ln w="12700">
            <a:noFill/>
          </a:ln>
        </p:spPr>
        <p:txBody>
          <a:bodyPr wrap="square">
            <a:spAutoFit/>
          </a:bodyPr>
          <a:lstStyle/>
          <a:p>
            <a:r>
              <a:rPr lang="ru-RU" sz="2800" kern="0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Местный бюджет – 7,29 млн. руб.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2439830" y="0"/>
            <a:ext cx="6572366" cy="491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МИНИСТЕРСТВО ОБРАЗОВАНИЯ И НАУКИ ЧЕЛЯБИНСКОЙ ОБЛАСТИ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0" y="411892"/>
            <a:ext cx="882000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reeform 71"/>
          <p:cNvSpPr>
            <a:spLocks/>
          </p:cNvSpPr>
          <p:nvPr/>
        </p:nvSpPr>
        <p:spPr bwMode="auto">
          <a:xfrm flipH="1">
            <a:off x="7988060" y="1531044"/>
            <a:ext cx="4045821" cy="4100492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rgbClr val="0081B7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7867135" y="2746325"/>
            <a:ext cx="4300151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C00000"/>
                </a:solidFill>
                <a:latin typeface="Cambria" pitchFamily="18" charset="0"/>
                <a:ea typeface="MS Mincho" pitchFamily="49" charset="-128"/>
                <a:cs typeface="Times New Roman" pitchFamily="18" charset="0"/>
              </a:rPr>
              <a:t>ОБЩИЙ БЮДЖЕТ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5500" b="1" dirty="0" smtClean="0">
                <a:latin typeface="Cambria" pitchFamily="18" charset="0"/>
                <a:ea typeface="MS Mincho" pitchFamily="49" charset="-128"/>
                <a:cs typeface="Times New Roman" pitchFamily="18" charset="0"/>
              </a:rPr>
              <a:t>«551,39»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C00000"/>
                </a:solidFill>
                <a:latin typeface="Cambria" pitchFamily="18" charset="0"/>
                <a:ea typeface="MS Mincho" pitchFamily="49" charset="-128"/>
                <a:cs typeface="Times New Roman" pitchFamily="18" charset="0"/>
              </a:rPr>
              <a:t>млн. руб.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mbria" pitchFamily="18" charset="0"/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1982" y="2340893"/>
            <a:ext cx="6928023" cy="52322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800" kern="0" dirty="0" smtClean="0">
                <a:solidFill>
                  <a:srgbClr val="FF0000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Федеральный бюджет – 324,08 млн.руб </a:t>
            </a:r>
            <a:endParaRPr lang="ru-RU" sz="2800" kern="0" dirty="0">
              <a:solidFill>
                <a:srgbClr val="FF0000"/>
              </a:solidFill>
              <a:latin typeface="Cambria" pitchFamily="18" charset="0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4678" y="3348953"/>
            <a:ext cx="6952991" cy="52322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800" kern="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Региональный бюджет – 220,02 млн. руб. </a:t>
            </a:r>
            <a:endParaRPr lang="ru-RU" sz="2800" kern="0" dirty="0">
              <a:solidFill>
                <a:schemeClr val="accent1">
                  <a:lumMod val="50000"/>
                </a:schemeClr>
              </a:solidFill>
              <a:latin typeface="Cambria" pitchFamily="18" charset="0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23" name="Line 15"/>
          <p:cNvSpPr/>
          <p:nvPr/>
        </p:nvSpPr>
        <p:spPr>
          <a:xfrm>
            <a:off x="433340" y="2384324"/>
            <a:ext cx="360" cy="2412000"/>
          </a:xfrm>
          <a:prstGeom prst="line">
            <a:avLst/>
          </a:prstGeom>
          <a:ln w="28440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" name="CustomShape 18"/>
          <p:cNvSpPr/>
          <p:nvPr/>
        </p:nvSpPr>
        <p:spPr>
          <a:xfrm>
            <a:off x="274303" y="2459837"/>
            <a:ext cx="313920" cy="313920"/>
          </a:xfrm>
          <a:prstGeom prst="ellipse">
            <a:avLst/>
          </a:prstGeom>
          <a:solidFill>
            <a:srgbClr val="DA25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" name="CustomShape 21"/>
          <p:cNvSpPr/>
          <p:nvPr/>
        </p:nvSpPr>
        <p:spPr>
          <a:xfrm>
            <a:off x="278136" y="3447892"/>
            <a:ext cx="313920" cy="31392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" name="CustomShape 21"/>
          <p:cNvSpPr/>
          <p:nvPr/>
        </p:nvSpPr>
        <p:spPr>
          <a:xfrm>
            <a:off x="280902" y="4390027"/>
            <a:ext cx="313920" cy="31392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="" xmlns:p14="http://schemas.microsoft.com/office/powerpoint/2010/main" val="12056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5934265" y="0"/>
            <a:ext cx="6257735" cy="717146"/>
            <a:chOff x="5934265" y="0"/>
            <a:chExt cx="6257735" cy="717146"/>
          </a:xfrm>
        </p:grpSpPr>
        <p:pic>
          <p:nvPicPr>
            <p:cNvPr id="10" name="Рисунок 1"/>
            <p:cNvPicPr/>
            <p:nvPr/>
          </p:nvPicPr>
          <p:blipFill>
            <a:blip r:embed="rId2" cstate="print"/>
            <a:srcRect t="872" r="2699"/>
            <a:stretch/>
          </p:blipFill>
          <p:spPr>
            <a:xfrm>
              <a:off x="5934265" y="8666"/>
              <a:ext cx="5481912" cy="7084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1" name="Рисунок 63"/>
            <p:cNvPicPr/>
            <p:nvPr/>
          </p:nvPicPr>
          <p:blipFill>
            <a:blip r:embed="rId3" cstate="print"/>
            <a:stretch/>
          </p:blipFill>
          <p:spPr>
            <a:xfrm>
              <a:off x="11553069" y="0"/>
              <a:ext cx="638931" cy="65894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975279" y="687259"/>
            <a:ext cx="5377885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ИСПОЛНЕНИЕ РЕГИОНАЛЬНОГО ПРОЕКТА </a:t>
            </a:r>
          </a:p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«СОВРЕМЕННАЯ ШКОЛА»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853544" y="1717276"/>
          <a:ext cx="81280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Расходы на 01.04.2019 г.</a:t>
                      </a:r>
                      <a:endParaRPr lang="ru-RU" sz="2400" b="1" kern="1200" dirty="0" smtClean="0">
                        <a:solidFill>
                          <a:schemeClr val="bg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Федеральный бюджет</a:t>
                      </a:r>
                      <a:endParaRPr lang="ru-RU" sz="2400" kern="1200" dirty="0" smtClean="0">
                        <a:solidFill>
                          <a:srgbClr val="595959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rgbClr val="595959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0 млн. руб.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rgbClr val="595959"/>
                          </a:solidFill>
                          <a:effectLst/>
                          <a:latin typeface="Cambria" pitchFamily="18" charset="0"/>
                        </a:rPr>
                        <a:t>Региональный бюджет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rgbClr val="595959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36,84 млн. руб.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Заголовок 1"/>
          <p:cNvSpPr txBox="1">
            <a:spLocks/>
          </p:cNvSpPr>
          <p:nvPr/>
        </p:nvSpPr>
        <p:spPr>
          <a:xfrm>
            <a:off x="2439830" y="0"/>
            <a:ext cx="6572366" cy="491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МИНИСТЕРСТВО ОБРАЗОВАНИЯ И НАУКИ ЧЕЛЯБИНСКОЙ ОБЛАСТИ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0" y="411892"/>
            <a:ext cx="882000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898996" y="3454562"/>
          <a:ext cx="8127999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3659"/>
                <a:gridCol w="2053243"/>
                <a:gridCol w="2321097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Сумма, млн.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Кол-во,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шт.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Закупки органов власти 2019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18,04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2</a:t>
                      </a:r>
                      <a:endParaRPr lang="en-US" b="1" dirty="0" smtClean="0">
                        <a:solidFill>
                          <a:srgbClr val="595959"/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Субсидии подведомственным организациям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43,95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5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Соглашения с муниципальными образованиями на 2019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16,57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595959"/>
                          </a:solidFill>
                          <a:latin typeface="Cambria" pitchFamily="18" charset="0"/>
                        </a:rPr>
                        <a:t>32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6533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340441" y="3178573"/>
            <a:ext cx="11681255" cy="33469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CustomShape 29"/>
          <p:cNvSpPr/>
          <p:nvPr/>
        </p:nvSpPr>
        <p:spPr>
          <a:xfrm>
            <a:off x="328592" y="3137875"/>
            <a:ext cx="354114" cy="354114"/>
          </a:xfrm>
          <a:prstGeom prst="ellipse">
            <a:avLst/>
          </a:prstGeom>
          <a:solidFill>
            <a:srgbClr val="008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9" name="Группа 8"/>
          <p:cNvGrpSpPr/>
          <p:nvPr/>
        </p:nvGrpSpPr>
        <p:grpSpPr>
          <a:xfrm>
            <a:off x="5934265" y="0"/>
            <a:ext cx="6257735" cy="717146"/>
            <a:chOff x="5934265" y="0"/>
            <a:chExt cx="6257735" cy="717146"/>
          </a:xfrm>
        </p:grpSpPr>
        <p:pic>
          <p:nvPicPr>
            <p:cNvPr id="11" name="Рисунок 1"/>
            <p:cNvPicPr/>
            <p:nvPr/>
          </p:nvPicPr>
          <p:blipFill>
            <a:blip r:embed="rId2" cstate="print"/>
            <a:srcRect t="872" r="2699"/>
            <a:stretch/>
          </p:blipFill>
          <p:spPr>
            <a:xfrm>
              <a:off x="5934265" y="8666"/>
              <a:ext cx="5481912" cy="7084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2" name="Рисунок 63"/>
            <p:cNvPicPr/>
            <p:nvPr/>
          </p:nvPicPr>
          <p:blipFill>
            <a:blip r:embed="rId3" cstate="print"/>
            <a:stretch/>
          </p:blipFill>
          <p:spPr>
            <a:xfrm>
              <a:off x="11553069" y="0"/>
              <a:ext cx="638931" cy="65894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767473" y="565711"/>
            <a:ext cx="5849936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ЦЕЛИ, ЗАДАЧИ РЕГИОНАЛЬНОГО ПРОЕКТА </a:t>
            </a:r>
          </a:p>
          <a:p>
            <a:pPr algn="ctr">
              <a:lnSpc>
                <a:spcPct val="100000"/>
              </a:lnSpc>
            </a:pP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«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</a:rPr>
              <a:t>Успех каждого ребенка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3330" y="3199968"/>
            <a:ext cx="11321935" cy="32624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b="1" kern="0" dirty="0" smtClean="0">
                <a:solidFill>
                  <a:srgbClr val="C00000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Ожидаемые результаты: </a:t>
            </a:r>
          </a:p>
          <a:p>
            <a:pPr algn="just">
              <a:spcAft>
                <a:spcPts val="600"/>
              </a:spcAft>
            </a:pPr>
            <a:r>
              <a:rPr lang="ru-RU" sz="1600" b="1" dirty="0" smtClean="0">
                <a:solidFill>
                  <a:srgbClr val="0081B7"/>
                </a:solidFill>
                <a:latin typeface="Cambria" pitchFamily="18" charset="0"/>
              </a:rPr>
              <a:t>1. </a:t>
            </a:r>
            <a:r>
              <a:rPr lang="ru-RU" sz="1600" dirty="0" smtClean="0">
                <a:latin typeface="Cambria" pitchFamily="18" charset="0"/>
              </a:rPr>
              <a:t>К 2024 году в Челябинской области будут созданы технопарки, в том числе за счет федеральной поддержки, не менее            7 детских технопарков «Кванториум» и 1 мобильного технопарка «Кванториум» (для детей, проживающих в сельской местности и малых городах), с охватом не менее 7,2 тыс. детей, на 2019 год - 1 технопарк, с охватом не менее 1,2 тыс. детей.</a:t>
            </a:r>
          </a:p>
          <a:p>
            <a:pPr algn="just">
              <a:spcAft>
                <a:spcPts val="600"/>
              </a:spcAft>
            </a:pPr>
            <a:r>
              <a:rPr lang="ru-RU" sz="1600" b="1" dirty="0" smtClean="0">
                <a:solidFill>
                  <a:srgbClr val="0081B7"/>
                </a:solidFill>
                <a:latin typeface="Cambria" pitchFamily="18" charset="0"/>
              </a:rPr>
              <a:t>2. </a:t>
            </a:r>
            <a:r>
              <a:rPr lang="ru-RU" sz="1600" dirty="0" smtClean="0">
                <a:latin typeface="Cambria" pitchFamily="18" charset="0"/>
              </a:rPr>
              <a:t>К 2024 году на обновленной материально-технической базе в не менее чем в 36 общеобразовательных организациях не менее 11,5 тыс. детей (нарастающим итогом к 2019 году)</a:t>
            </a:r>
            <a:r>
              <a:rPr lang="ru-RU" sz="1600" b="1" dirty="0" smtClean="0">
                <a:latin typeface="Cambria" pitchFamily="18" charset="0"/>
              </a:rPr>
              <a:t> </a:t>
            </a:r>
            <a:r>
              <a:rPr lang="ru-RU" sz="1600" dirty="0" smtClean="0">
                <a:latin typeface="Cambria" pitchFamily="18" charset="0"/>
              </a:rPr>
              <a:t>обучаются по обновленным программам по предмету «Физическая культура», а также дополнительным общеобразовательным программам, реализуемым во внеурочное время, на 2019 год – 6 тыс. детей. </a:t>
            </a:r>
          </a:p>
          <a:p>
            <a:pPr algn="just"/>
            <a:r>
              <a:rPr lang="ru-RU" sz="1600" b="1" dirty="0" smtClean="0">
                <a:solidFill>
                  <a:srgbClr val="0081B7"/>
                </a:solidFill>
                <a:latin typeface="Cambria" pitchFamily="18" charset="0"/>
              </a:rPr>
              <a:t>3. </a:t>
            </a:r>
            <a:r>
              <a:rPr lang="ru-RU" sz="1600" dirty="0" smtClean="0">
                <a:latin typeface="Cambria" pitchFamily="18" charset="0"/>
              </a:rPr>
              <a:t>Не менее 7 тыс. детей на конец 2024 года получили рекомендации по построению индивидуального учебного плана в соответствии с выбранными профессиональными компетенциями (профессиональными областями деятельности) с учетом реализации проекта «Билет в будущее», на 2019 год - не менее 3 тыс. детей.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439830" y="0"/>
            <a:ext cx="6572366" cy="491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МИНИСТЕРСТВО ОБРАЗОВАНИЯ И НАУКИ ЧЕЛЯБИНСКОЙ ОБЛАСТИ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0" y="411892"/>
            <a:ext cx="882000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337675" y="1446704"/>
            <a:ext cx="11681255" cy="14793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CustomShape 29"/>
          <p:cNvSpPr/>
          <p:nvPr/>
        </p:nvSpPr>
        <p:spPr>
          <a:xfrm>
            <a:off x="267635" y="1347814"/>
            <a:ext cx="354114" cy="354114"/>
          </a:xfrm>
          <a:prstGeom prst="ellipse">
            <a:avLst/>
          </a:prstGeom>
          <a:solidFill>
            <a:srgbClr val="008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TextBox 6"/>
          <p:cNvSpPr txBox="1"/>
          <p:nvPr/>
        </p:nvSpPr>
        <p:spPr>
          <a:xfrm>
            <a:off x="597879" y="1469708"/>
            <a:ext cx="11414011" cy="138499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b="1" kern="0" dirty="0" smtClean="0">
                <a:solidFill>
                  <a:srgbClr val="C00000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Цель проекта</a:t>
            </a:r>
            <a:r>
              <a:rPr lang="ru-RU" sz="2000" kern="0" dirty="0" smtClean="0">
                <a:solidFill>
                  <a:srgbClr val="C00000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 </a:t>
            </a:r>
            <a:r>
              <a:rPr lang="ru-RU" sz="1600" kern="0" dirty="0" smtClean="0">
                <a:latin typeface="Cambria" pitchFamily="18" charset="0"/>
                <a:cs typeface="Calibri Light" panose="020F0302020204030204" pitchFamily="34" charset="0"/>
                <a:sym typeface="Arial"/>
              </a:rPr>
              <a:t>- о</a:t>
            </a:r>
            <a:r>
              <a:rPr lang="ru-RU" sz="1600" dirty="0" smtClean="0">
                <a:latin typeface="Cambria" pitchFamily="18" charset="0"/>
              </a:rPr>
              <a:t>беспечение к 2024 году для детей в возрасте от 5 до 18 лет доступных для каждого и качественных условий для воспитания гармонично развитой и социально ответственной личности путем увеличения охвата дополнительным образованием до 80% от общего числа детей, обновления содержания и методов дополнительного образования детей, развития кадрового потенциала и модернизации инфраструктуры системы дополнительного образования детей.</a:t>
            </a:r>
            <a:endParaRPr lang="ru-RU" sz="1600" kern="0" dirty="0">
              <a:solidFill>
                <a:srgbClr val="C00000"/>
              </a:solidFill>
              <a:latin typeface="Cambria" pitchFamily="18" charset="0"/>
              <a:cs typeface="Calibri Light" panose="020F0302020204030204" pitchFamily="34" charset="0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139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5934265" y="0"/>
            <a:ext cx="6257735" cy="717146"/>
            <a:chOff x="5934265" y="0"/>
            <a:chExt cx="6257735" cy="717146"/>
          </a:xfrm>
        </p:grpSpPr>
        <p:pic>
          <p:nvPicPr>
            <p:cNvPr id="15" name="Рисунок 1"/>
            <p:cNvPicPr/>
            <p:nvPr/>
          </p:nvPicPr>
          <p:blipFill>
            <a:blip r:embed="rId2" cstate="print"/>
            <a:srcRect t="872" r="2699"/>
            <a:stretch/>
          </p:blipFill>
          <p:spPr>
            <a:xfrm>
              <a:off x="5934265" y="8666"/>
              <a:ext cx="5481912" cy="7084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7" name="Рисунок 63"/>
            <p:cNvPicPr/>
            <p:nvPr/>
          </p:nvPicPr>
          <p:blipFill>
            <a:blip r:embed="rId3" cstate="print"/>
            <a:stretch/>
          </p:blipFill>
          <p:spPr>
            <a:xfrm>
              <a:off x="11553069" y="0"/>
              <a:ext cx="638931" cy="65894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283299" y="546386"/>
            <a:ext cx="6745367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СОГЛАШЕНИЯ В РАМКАХ РЕГИОНАЛЬНОГО </a:t>
            </a:r>
            <a:r>
              <a:rPr lang="ru-RU" sz="2000" b="1" dirty="0">
                <a:solidFill>
                  <a:srgbClr val="595959"/>
                </a:solidFill>
                <a:latin typeface="Cambria" pitchFamily="18" charset="0"/>
                <a:cs typeface="Arial" panose="020B0604020202020204" pitchFamily="34" charset="0"/>
              </a:rPr>
              <a:t>ПРОЕКТА </a:t>
            </a:r>
            <a:endParaRPr lang="ru-RU" sz="2000" b="1" dirty="0" smtClean="0">
              <a:solidFill>
                <a:srgbClr val="595959"/>
              </a:solidFill>
              <a:latin typeface="Cambria" pitchFamily="18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«</a:t>
            </a:r>
            <a:r>
              <a:rPr lang="ru-RU" sz="2000" b="1" cap="all" dirty="0" smtClean="0">
                <a:solidFill>
                  <a:srgbClr val="C00000"/>
                </a:solidFill>
                <a:latin typeface="Cambria" pitchFamily="18" charset="0"/>
              </a:rPr>
              <a:t>Успех каждого ребенка</a:t>
            </a:r>
            <a:r>
              <a:rPr lang="ru-RU" sz="2000" b="1" dirty="0" smtClean="0">
                <a:solidFill>
                  <a:srgbClr val="C00000"/>
                </a:solidFill>
                <a:latin typeface="Cambria" pitchFamily="18" charset="0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2439830" y="0"/>
            <a:ext cx="6572366" cy="491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МИНИСТЕРСТВО ОБРАЗОВАНИЯ И НАУКИ ЧЕЛЯБИНСКОЙ ОБЛАСТИ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0" y="411892"/>
            <a:ext cx="882000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1002609" y="3533738"/>
            <a:ext cx="215248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800" b="1" dirty="0" smtClean="0">
                <a:solidFill>
                  <a:srgbClr val="C00000"/>
                </a:solidFill>
                <a:latin typeface="Cambria" pitchFamily="18" charset="0"/>
                <a:ea typeface="MS Mincho" pitchFamily="49" charset="-128"/>
                <a:cs typeface="Times New Roman" pitchFamily="18" charset="0"/>
              </a:rPr>
              <a:t>«1»</a:t>
            </a:r>
            <a:r>
              <a:rPr lang="ru-RU" sz="6000" b="1" dirty="0" smtClean="0">
                <a:solidFill>
                  <a:srgbClr val="C0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 </a:t>
            </a:r>
          </a:p>
        </p:txBody>
      </p:sp>
      <p:sp>
        <p:nvSpPr>
          <p:cNvPr id="30" name="Rectangle 1"/>
          <p:cNvSpPr>
            <a:spLocks noChangeArrowheads="1"/>
          </p:cNvSpPr>
          <p:nvPr/>
        </p:nvSpPr>
        <p:spPr bwMode="auto">
          <a:xfrm>
            <a:off x="8041339" y="3685535"/>
            <a:ext cx="4211122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5200" b="1" dirty="0" smtClean="0">
                <a:solidFill>
                  <a:srgbClr val="C00000"/>
                </a:solidFill>
                <a:latin typeface="Cambria" pitchFamily="18" charset="0"/>
                <a:ea typeface="MS Mincho" pitchFamily="49" charset="-128"/>
                <a:cs typeface="Times New Roman" pitchFamily="18" charset="0"/>
              </a:rPr>
              <a:t>«14,1» </a:t>
            </a:r>
          </a:p>
        </p:txBody>
      </p:sp>
      <p:sp>
        <p:nvSpPr>
          <p:cNvPr id="31" name="CustomShape 6"/>
          <p:cNvSpPr/>
          <p:nvPr/>
        </p:nvSpPr>
        <p:spPr>
          <a:xfrm>
            <a:off x="377405" y="2316899"/>
            <a:ext cx="3457310" cy="3457310"/>
          </a:xfrm>
          <a:prstGeom prst="ellipse">
            <a:avLst/>
          </a:prstGeom>
          <a:noFill/>
          <a:ln w="38100">
            <a:solidFill>
              <a:srgbClr val="0081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" name="Скругленный прямоугольник 31"/>
          <p:cNvSpPr/>
          <p:nvPr/>
        </p:nvSpPr>
        <p:spPr>
          <a:xfrm>
            <a:off x="518985" y="2265404"/>
            <a:ext cx="3155091" cy="930874"/>
          </a:xfrm>
          <a:prstGeom prst="roundRect">
            <a:avLst/>
          </a:prstGeom>
          <a:solidFill>
            <a:srgbClr val="0081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33" name="Прямоугольник 32"/>
          <p:cNvSpPr/>
          <p:nvPr/>
        </p:nvSpPr>
        <p:spPr>
          <a:xfrm>
            <a:off x="379243" y="2200426"/>
            <a:ext cx="343517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kern="0" dirty="0" smtClean="0">
                <a:solidFill>
                  <a:schemeClr val="bg1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«Безденежные» </a:t>
            </a:r>
          </a:p>
          <a:p>
            <a:pPr algn="ctr"/>
            <a:r>
              <a:rPr lang="ru-RU" sz="3000" b="1" kern="0" dirty="0" smtClean="0">
                <a:solidFill>
                  <a:schemeClr val="bg1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соглашения</a:t>
            </a:r>
            <a:endParaRPr lang="ru-RU" sz="3000" b="1" dirty="0">
              <a:solidFill>
                <a:schemeClr val="bg1"/>
              </a:solidFill>
            </a:endParaRPr>
          </a:p>
        </p:txBody>
      </p:sp>
      <p:sp>
        <p:nvSpPr>
          <p:cNvPr id="34" name="CustomShape 6"/>
          <p:cNvSpPr/>
          <p:nvPr/>
        </p:nvSpPr>
        <p:spPr>
          <a:xfrm>
            <a:off x="4376875" y="2321015"/>
            <a:ext cx="3457310" cy="3457310"/>
          </a:xfrm>
          <a:prstGeom prst="ellipse">
            <a:avLst/>
          </a:prstGeom>
          <a:noFill/>
          <a:ln w="38100">
            <a:solidFill>
              <a:srgbClr val="0081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" name="Скругленный прямоугольник 34"/>
          <p:cNvSpPr/>
          <p:nvPr/>
        </p:nvSpPr>
        <p:spPr>
          <a:xfrm>
            <a:off x="4518455" y="2269520"/>
            <a:ext cx="3155091" cy="930874"/>
          </a:xfrm>
          <a:prstGeom prst="roundRect">
            <a:avLst/>
          </a:prstGeom>
          <a:solidFill>
            <a:srgbClr val="0081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CustomShape 6"/>
          <p:cNvSpPr/>
          <p:nvPr/>
        </p:nvSpPr>
        <p:spPr>
          <a:xfrm>
            <a:off x="8421654" y="2329256"/>
            <a:ext cx="3457310" cy="3457310"/>
          </a:xfrm>
          <a:prstGeom prst="ellipse">
            <a:avLst/>
          </a:prstGeom>
          <a:noFill/>
          <a:ln w="38100">
            <a:solidFill>
              <a:srgbClr val="0081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" name="Скругленный прямоугольник 36"/>
          <p:cNvSpPr/>
          <p:nvPr/>
        </p:nvSpPr>
        <p:spPr>
          <a:xfrm>
            <a:off x="8563234" y="2277761"/>
            <a:ext cx="3155091" cy="930874"/>
          </a:xfrm>
          <a:prstGeom prst="roundRect">
            <a:avLst/>
          </a:prstGeom>
          <a:solidFill>
            <a:srgbClr val="0081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4344856" y="2212329"/>
            <a:ext cx="343517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kern="0" dirty="0" smtClean="0">
                <a:solidFill>
                  <a:schemeClr val="bg1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«Денежные» </a:t>
            </a:r>
          </a:p>
          <a:p>
            <a:pPr algn="ctr"/>
            <a:r>
              <a:rPr lang="ru-RU" sz="3000" b="1" kern="0" dirty="0" smtClean="0">
                <a:solidFill>
                  <a:schemeClr val="bg1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соглашения</a:t>
            </a:r>
            <a:endParaRPr lang="ru-RU" sz="3000" b="1" dirty="0">
              <a:solidFill>
                <a:schemeClr val="bg1"/>
              </a:solidFill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4975854" y="3587435"/>
            <a:ext cx="215248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800" b="1" dirty="0" smtClean="0">
                <a:solidFill>
                  <a:srgbClr val="C00000"/>
                </a:solidFill>
                <a:latin typeface="Cambria" pitchFamily="18" charset="0"/>
                <a:ea typeface="MS Mincho" pitchFamily="49" charset="-128"/>
                <a:cs typeface="Times New Roman" pitchFamily="18" charset="0"/>
              </a:rPr>
              <a:t>«1»</a:t>
            </a:r>
            <a:r>
              <a:rPr lang="ru-RU" sz="6000" b="1" dirty="0" smtClean="0">
                <a:solidFill>
                  <a:srgbClr val="C0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 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8458513" y="2181610"/>
            <a:ext cx="34187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kern="0" dirty="0" smtClean="0">
                <a:solidFill>
                  <a:schemeClr val="bg1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на общую сумму</a:t>
            </a:r>
          </a:p>
          <a:p>
            <a:pPr algn="ctr"/>
            <a:r>
              <a:rPr lang="ru-RU" sz="3000" b="1" kern="0" dirty="0" smtClean="0">
                <a:solidFill>
                  <a:schemeClr val="bg1"/>
                </a:solidFill>
                <a:latin typeface="Cambria" pitchFamily="18" charset="0"/>
                <a:cs typeface="Calibri Light" panose="020F0302020204030204" pitchFamily="34" charset="0"/>
                <a:sym typeface="Arial"/>
              </a:rPr>
              <a:t>млн. руб.</a:t>
            </a:r>
            <a:endParaRPr lang="ru-RU" sz="3000" b="1" kern="0" dirty="0">
              <a:solidFill>
                <a:schemeClr val="bg1"/>
              </a:solidFill>
              <a:latin typeface="Cambria" pitchFamily="18" charset="0"/>
              <a:cs typeface="Calibri Light" panose="020F0302020204030204" pitchFamily="34" charset="0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197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6060</TotalTime>
  <Words>3268</Words>
  <Application>Microsoft Office PowerPoint</Application>
  <PresentationFormat>Произвольный</PresentationFormat>
  <Paragraphs>461</Paragraphs>
  <Slides>37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659</cp:revision>
  <cp:lastPrinted>2019-03-06T04:44:55Z</cp:lastPrinted>
  <dcterms:created xsi:type="dcterms:W3CDTF">2018-11-27T09:04:21Z</dcterms:created>
  <dcterms:modified xsi:type="dcterms:W3CDTF">2019-04-22T07:09:51Z</dcterms:modified>
</cp:coreProperties>
</file>