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8" r:id="rId2"/>
    <p:sldId id="356" r:id="rId3"/>
    <p:sldId id="327" r:id="rId4"/>
    <p:sldId id="330" r:id="rId5"/>
    <p:sldId id="328" r:id="rId6"/>
    <p:sldId id="329" r:id="rId7"/>
    <p:sldId id="332" r:id="rId8"/>
    <p:sldId id="334" r:id="rId9"/>
    <p:sldId id="357" r:id="rId10"/>
    <p:sldId id="337" r:id="rId11"/>
    <p:sldId id="364" r:id="rId12"/>
    <p:sldId id="338" r:id="rId13"/>
    <p:sldId id="340" r:id="rId14"/>
    <p:sldId id="358" r:id="rId15"/>
    <p:sldId id="343" r:id="rId16"/>
    <p:sldId id="350" r:id="rId17"/>
    <p:sldId id="352" r:id="rId18"/>
    <p:sldId id="359" r:id="rId19"/>
    <p:sldId id="355" r:id="rId20"/>
    <p:sldId id="360" r:id="rId21"/>
    <p:sldId id="361" r:id="rId22"/>
    <p:sldId id="363" r:id="rId23"/>
    <p:sldId id="344" r:id="rId24"/>
    <p:sldId id="346" r:id="rId25"/>
    <p:sldId id="349" r:id="rId2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B535373-DC2C-4E42-BEBE-AD807BDC2C06}">
          <p14:sldIdLst>
            <p14:sldId id="258"/>
          </p14:sldIdLst>
        </p14:section>
        <p14:section name="ИИ" id="{3A18EBBD-84B3-49B8-BAE5-20A8CC8D9197}">
          <p14:sldIdLst>
            <p14:sldId id="356"/>
            <p14:sldId id="327"/>
            <p14:sldId id="330"/>
            <p14:sldId id="328"/>
            <p14:sldId id="329"/>
          </p14:sldIdLst>
        </p14:section>
        <p14:section name="ИБ" id="{A8FAF40E-0ADC-47FA-A649-FF6953988E49}">
          <p14:sldIdLst>
            <p14:sldId id="332"/>
            <p14:sldId id="334"/>
            <p14:sldId id="357"/>
            <p14:sldId id="337"/>
            <p14:sldId id="364"/>
          </p14:sldIdLst>
        </p14:section>
        <p14:section name="ЦГУ" id="{0E5C39F1-2E37-415C-95FA-334BCE9DCB15}">
          <p14:sldIdLst>
            <p14:sldId id="338"/>
            <p14:sldId id="340"/>
            <p14:sldId id="358"/>
            <p14:sldId id="343"/>
          </p14:sldIdLst>
        </p14:section>
        <p14:section name="УГ" id="{6D4BC268-7818-4236-947F-F132A7B9942B}">
          <p14:sldIdLst>
            <p14:sldId id="350"/>
            <p14:sldId id="352"/>
            <p14:sldId id="359"/>
            <p14:sldId id="355"/>
          </p14:sldIdLst>
        </p14:section>
        <p14:section name="Кадры" id="{D5344237-63CD-44C5-A597-4B732235758A}">
          <p14:sldIdLst>
            <p14:sldId id="360"/>
            <p14:sldId id="361"/>
            <p14:sldId id="363"/>
          </p14:sldIdLst>
        </p14:section>
        <p14:section name="ЦТ" id="{11D20C66-C6DD-4D91-8797-980BA05AA98A}">
          <p14:sldIdLst>
            <p14:sldId id="344"/>
            <p14:sldId id="346"/>
            <p14:sldId id="349"/>
          </p14:sldIdLst>
        </p14:section>
      </p14:sectionLst>
    </p:ext>
    <p:ext uri="{EFAFB233-063F-42B5-8137-9DF3F51BA10A}">
      <p15:sldGuideLst xmlns=""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780" autoAdjust="0"/>
  </p:normalViewPr>
  <p:slideViewPr>
    <p:cSldViewPr snapToGrid="0">
      <p:cViewPr varScale="1">
        <p:scale>
          <a:sx n="100" d="100"/>
          <a:sy n="100" d="100"/>
        </p:scale>
        <p:origin x="-912" y="-102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516526" y="3609733"/>
            <a:ext cx="9935938" cy="1215560"/>
            <a:chOff x="-540533" y="3839241"/>
            <a:chExt cx="9544329" cy="741066"/>
          </a:xfrm>
        </p:grpSpPr>
        <p:sp>
          <p:nvSpPr>
            <p:cNvPr id="15" name="object 3"/>
            <p:cNvSpPr txBox="1"/>
            <p:nvPr/>
          </p:nvSpPr>
          <p:spPr>
            <a:xfrm>
              <a:off x="-131862" y="3839241"/>
              <a:ext cx="9135658" cy="564466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ct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kern="0" dirty="0" smtClean="0"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РЕГИОНАЛЬНАЯ СОСТАВЛЯЮЩАЯ ПРОГРАММЫ </a:t>
              </a:r>
            </a:p>
            <a:p>
              <a:pPr marR="5078" lvl="0" algn="ct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«ЦИФРОВАЯ ЭКОНОМИКА»  </a:t>
              </a:r>
              <a:endParaRPr lang="ru-RU" sz="3600" kern="0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403707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49"/>
              <a:ext cx="9135659" cy="207958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А.С. Козлов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3" y="568129"/>
            <a:ext cx="6498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ИНФОРМАЦИОННЫХ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ТЕХНОЛОГИЙ И СВЯЗИ  ЧЕЛЯБИНСКОЙ ОБЛАСТИ </a:t>
            </a:r>
          </a:p>
          <a:p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36669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САМОУПРАВЛЕНИЯ ПО ПРОЕКТУ «ИНФОРМАЦИОННАЯ БЕЗОПАСНОСТЬ»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026" y="995399"/>
            <a:ext cx="11268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152525"/>
            <a:ext cx="111728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Главам муниципалитетов: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-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организовать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работы по обновлению ПО на официальных сайтах;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-рассмотреть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возможность введения должности специалиста по информационной безопасности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Подведомственным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организациям (субъектам КИИ) завершить работу по формированию и утверждению перечня объектов критической информационной инфраструктуры и направить данный перечень в ФСТЭК России и Управление ФСТЭК России по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УрФО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Срок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– до 1 июня 2019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Руководителям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ОМСУ и подведомственным организациям организовать обучение специалистов по защите информации (Постановление 399)</a:t>
            </a:r>
          </a:p>
        </p:txBody>
      </p:sp>
    </p:spTree>
    <p:extLst>
      <p:ext uri="{BB962C8B-B14F-4D97-AF65-F5344CB8AC3E}">
        <p14:creationId xmlns:p14="http://schemas.microsoft.com/office/powerpoint/2010/main" val="21328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11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36669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САМОУПРАВЛЕНИЯ ПО ПРОЕКТУ «ИНФОРМАЦИОННАЯ БЕЗОПАСНОСТЬ»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026" y="995399"/>
            <a:ext cx="112681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Мининформ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обеспечивает контроль за реализацией плана по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импортозамещению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ПО в ОМСУ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Мининформ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готовит методические рекомендации для ОМСУ  по направлениям </a:t>
            </a:r>
            <a:r>
              <a:rPr lang="ru-RU" sz="24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импортозамещение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ПО и направлению защиты информации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ОМСУ формируют ежегодный отчет о ходе реализации плана по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импортозамещению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ПО</a:t>
            </a:r>
          </a:p>
          <a:p>
            <a:pPr algn="just"/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Проект перехода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на отечественные ПО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является ресурсно-затратным и на раннем этапе и вызывает существенное отторжение пользователями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Просим Глав взять проект под личный контроль, учитывая его влияние на уровень национальной безопасности в целом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12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915" y="1136302"/>
            <a:ext cx="1084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Цели проекта -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внедрение цифровых технологий и платформенных решений в сферах государственного управления и оказания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государственных и муниципальных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услуг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2915" y="2223792"/>
            <a:ext cx="107910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массовые социально значимые государственные и муниципальные услуги  оказываются в цифровом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виде, без посещения органов власти, </a:t>
            </a:r>
            <a:r>
              <a:rPr lang="ru-RU" sz="24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проактивно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недрение электронного документооборота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kern="0" dirty="0" smtClean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«ЦИФРОВОЕ ГОСУДАРСТВЕННОЕ УПРАВЛЕНИЕ»</a:t>
            </a:r>
          </a:p>
        </p:txBody>
      </p:sp>
    </p:spTree>
    <p:extLst>
      <p:ext uri="{BB962C8B-B14F-4D97-AF65-F5344CB8AC3E}">
        <p14:creationId xmlns:p14="http://schemas.microsoft.com/office/powerpoint/2010/main" val="22436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13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ПОКАЗАТЕЛИ И РЕЗУЛЬТАТЫ ПРОЕКТА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«ЦИФРОВОЕ ГОСУДАРСТВЕННОЕ УПРАВЛЕНИЕ»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73056"/>
              </p:ext>
            </p:extLst>
          </p:nvPr>
        </p:nvGraphicFramePr>
        <p:xfrm>
          <a:off x="390403" y="846035"/>
          <a:ext cx="11334872" cy="569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8877"/>
                <a:gridCol w="1060974"/>
                <a:gridCol w="1060974"/>
                <a:gridCol w="758296"/>
                <a:gridCol w="758296"/>
                <a:gridCol w="758296"/>
                <a:gridCol w="758296"/>
                <a:gridCol w="720863"/>
              </a:tblGrid>
              <a:tr h="2528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 показателя, единица измерения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Период,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2018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2019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2020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2021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2022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2023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2024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0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взаимодействий граждан и коммерческих организаций с государственными (муниципальными) органами и бюджетными учреждениями Челябинской области, осуществляемых в цифровом виде, проценты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5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25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50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1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приоритетных государственных и муниципальных услуг и сервисов, соответствующих целевой модели цифровой трансформации (предоставление без необходимости личного посещения государственных органов и иных организаций, с применением реестровой модели, онлайн (а автоматическом режиме),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проактивно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15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40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90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5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отказов при предоставлении приоритетных государственных и муниципальных услуг и сервисов от числа отказов в 2018 году,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95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90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80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50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6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внутриведомственного и межведомственного юридически значимого электронного документооборота государственных и муниципальных органов и бюджетных учреждений Челябинской области,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90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49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основных данных органов власти Челябинской области и местного самоуправления, прошедших гармонизацию (соответствие мастер-данным),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108" marR="6810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05916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14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9077325" y="786966"/>
            <a:ext cx="2391182" cy="220196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85374" y="786966"/>
            <a:ext cx="517169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</a:t>
            </a:r>
            <a:r>
              <a:rPr lang="ru-RU" sz="2200" u="sng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2019 год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предусмотрено:</a:t>
            </a:r>
          </a:p>
          <a:p>
            <a:pPr algn="just"/>
            <a:endParaRPr lang="ru-RU" sz="22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Федеральный бюджет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0 млн. руб.; необходимо – 90.0 млн. руб. </a:t>
            </a:r>
            <a:endParaRPr lang="ru-RU" sz="22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85374" y="2247036"/>
            <a:ext cx="87960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Региональный бюджет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25,52 млн. руб., из них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: </a:t>
            </a:r>
            <a:endParaRPr lang="ru-RU" sz="22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12,14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автоматизация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процессов оказания </a:t>
            </a:r>
            <a:r>
              <a:rPr lang="ru-RU" sz="22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госуслуг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 электронной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форме,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1,5 -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популяризация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получения </a:t>
            </a:r>
            <a:r>
              <a:rPr lang="ru-RU" sz="22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госуслуг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в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электронной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форме,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3,5 - автоматизация процессов КНД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ОИВ,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8,38 – развитие ИС ОИВ</a:t>
            </a:r>
            <a:endParaRPr lang="ru-RU" sz="22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114599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И ИСПОЛНЕНИЕ </a:t>
            </a:r>
            <a:r>
              <a:rPr lang="ru-RU" sz="18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«ЦИФРОВОЕ ГОСУДАРСТВЕННОЕ УПРАВЛЕНИЕ»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775766" y="1312997"/>
            <a:ext cx="2880000" cy="12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«25,52»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68374"/>
              </p:ext>
            </p:extLst>
          </p:nvPr>
        </p:nvGraphicFramePr>
        <p:xfrm>
          <a:off x="2594152" y="5309412"/>
          <a:ext cx="7134536" cy="13134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1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34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593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848211"/>
                <a:gridCol w="8260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386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398116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25,52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19,67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85374" y="4434463"/>
            <a:ext cx="110304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Соглашения:</a:t>
            </a:r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Заключение соглашения с </a:t>
            </a:r>
            <a:r>
              <a:rPr lang="ru-RU" sz="20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 планируется в июне 2019 г.</a:t>
            </a:r>
          </a:p>
        </p:txBody>
      </p:sp>
    </p:spTree>
    <p:extLst>
      <p:ext uri="{BB962C8B-B14F-4D97-AF65-F5344CB8AC3E}">
        <p14:creationId xmlns:p14="http://schemas.microsoft.com/office/powerpoint/2010/main" val="26998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15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8003" y="338120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САМОУПРАВЛЕНИЯ ПО ПРОЕКТУ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«ЦИФРОВОЕ ГОСУДАРСТВЕННОЕ УПРАВЛЕНИЕ»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028" y="1104900"/>
            <a:ext cx="113158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 рамках проекта планируется типизация муниципальных услуг. Перечень приоритетных услуг сейчас уточняется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Минкомсвязью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России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После определения приоритетного перечня услуг и разработки типовых регламентов, ОМСУ будет необходимо оперативно внести соответствующие изменения в свои административные регламенты оказания услуг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16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05790" y="1450627"/>
            <a:ext cx="108480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Цели </a:t>
            </a:r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проекта - </a:t>
            </a: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цифровая трансформация и автоматизация процессов, а также комплексное повышение эффективности городской инфраструктуры</a:t>
            </a:r>
            <a:endParaRPr lang="ru-RU" sz="28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lvl="0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05790" y="3202803"/>
            <a:ext cx="107910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8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:</a:t>
            </a:r>
          </a:p>
          <a:p>
            <a:pPr indent="-342900">
              <a:buFont typeface="+mj-lt"/>
              <a:buAutoNum type="arabicPeriod"/>
            </a:pP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Созданы центры компетенций, обеспечивающие </a:t>
            </a: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методическ</a:t>
            </a: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</a:t>
            </a: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ю </a:t>
            </a: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основу реализации проекта на территории Челябинской </a:t>
            </a: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области</a:t>
            </a:r>
            <a:endParaRPr lang="ru-RU" sz="28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indent="-342900">
              <a:buFont typeface="+mj-lt"/>
              <a:buAutoNum type="arabicPeriod"/>
            </a:pP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Апробированы и внедрены в пилотных муниципалитетах </a:t>
            </a: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 городских округах с населением более 1000 человек системы </a:t>
            </a:r>
            <a:r>
              <a:rPr lang="ru-RU" sz="28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 сервисы «Умного города» в соответствии со стандартом Минстроя </a:t>
            </a: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России</a:t>
            </a:r>
            <a:endParaRPr lang="ru-RU" sz="28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«УМНЫЙ ГОРОД»</a:t>
            </a:r>
          </a:p>
        </p:txBody>
      </p:sp>
    </p:spTree>
    <p:extLst>
      <p:ext uri="{BB962C8B-B14F-4D97-AF65-F5344CB8AC3E}">
        <p14:creationId xmlns:p14="http://schemas.microsoft.com/office/powerpoint/2010/main" val="26410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17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ПОКАЗАТЕЛИ И РЕЗУЛЬТАТЫ ПРОЕКТА «УМНЫЙ ГОРОД»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18683"/>
              </p:ext>
            </p:extLst>
          </p:nvPr>
        </p:nvGraphicFramePr>
        <p:xfrm>
          <a:off x="438025" y="1333500"/>
          <a:ext cx="11287252" cy="3600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941"/>
                <a:gridCol w="1056516"/>
                <a:gridCol w="1056516"/>
                <a:gridCol w="755111"/>
                <a:gridCol w="755111"/>
                <a:gridCol w="755111"/>
                <a:gridCol w="755111"/>
                <a:gridCol w="717835"/>
              </a:tblGrid>
              <a:tr h="3362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 показателя, единица измерения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Период,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2018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2019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2020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2021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2022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2023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2024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07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Доля городских округов и муниципальных районов Челябинской области, на территории которых реализуются мероприятия «Умного города», проценты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2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10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12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12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20</a:t>
                      </a:r>
                      <a:endParaRPr lang="ru-RU" sz="20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30</a:t>
                      </a:r>
                      <a:endParaRPr lang="ru-RU" sz="20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40</a:t>
                      </a:r>
                      <a:endParaRPr lang="ru-RU" sz="20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0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Среднее значение индекса эффективности цифровой трансформации городского хозяйства в муниципалитетах, где реализуются проекты «умного города» (IQ городов), проценты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j-lt"/>
                        </a:rPr>
                        <a:t>-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N+5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N+10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N+15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N+22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N+30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05916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18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9077325" y="786966"/>
            <a:ext cx="2391182" cy="220196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66626" y="802451"/>
            <a:ext cx="517169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</a:t>
            </a:r>
            <a:r>
              <a:rPr lang="ru-RU" sz="2200" u="sng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2019 год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предусмотрено:</a:t>
            </a:r>
          </a:p>
          <a:p>
            <a:pPr algn="just"/>
            <a:endParaRPr lang="ru-RU" sz="2000" b="1" dirty="0">
              <a:solidFill>
                <a:srgbClr val="C00000"/>
              </a:solidFill>
              <a:ea typeface="+mj-ea"/>
              <a:cs typeface="Arial" panose="020B0604020202020204" pitchFamily="34" charset="0"/>
              <a:sym typeface="Arial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Федеральный бюджет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– 0 млн.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6626" y="1441225"/>
            <a:ext cx="8525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>
              <a:solidFill>
                <a:srgbClr val="C00000"/>
              </a:solidFill>
              <a:ea typeface="+mj-ea"/>
              <a:cs typeface="Arial" panose="020B0604020202020204" pitchFamily="34" charset="0"/>
              <a:sym typeface="Arial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Региональный бюджет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250,231 млн. руб., из них: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240,231 млн. руб.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развитие АПК «Безопасный город« (АПК «БГ»)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10 млн. руб. -  создание Интеллектуальной транспортной системы Челябинской области</a:t>
            </a:r>
          </a:p>
          <a:p>
            <a:pPr algn="just"/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114599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И ИСПОЛНЕНИЕ </a:t>
            </a:r>
            <a:r>
              <a:rPr lang="ru-RU" sz="18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«УМНЫЙ ГОРОД»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26545" y="1374550"/>
            <a:ext cx="2692741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«250,231»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80226"/>
              </p:ext>
            </p:extLst>
          </p:nvPr>
        </p:nvGraphicFramePr>
        <p:xfrm>
          <a:off x="319383" y="4682849"/>
          <a:ext cx="11149124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7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0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8104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1618291"/>
                <a:gridCol w="10808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0153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58737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250,231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23,716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+mj-lt"/>
                        </a:rPr>
                        <a:t>3</a:t>
                      </a:r>
                      <a:endParaRPr lang="en-US" dirty="0" smtClean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737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(3 пилотных муниципалитета)</a:t>
                      </a:r>
                      <a:endParaRPr lang="ru-RU" sz="1800" baseline="0" dirty="0" smtClean="0">
                        <a:solidFill>
                          <a:srgbClr val="595959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42,49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38028" y="3560226"/>
            <a:ext cx="1194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«5» </a:t>
            </a:r>
          </a:p>
        </p:txBody>
      </p:sp>
      <p:sp>
        <p:nvSpPr>
          <p:cNvPr id="13" name="Freeform 71"/>
          <p:cNvSpPr>
            <a:spLocks/>
          </p:cNvSpPr>
          <p:nvPr/>
        </p:nvSpPr>
        <p:spPr bwMode="auto">
          <a:xfrm flipH="1">
            <a:off x="566626" y="3464481"/>
            <a:ext cx="926443" cy="83782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42221" y="2988931"/>
            <a:ext cx="968775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  <a:sym typeface="Arial"/>
              </a:rPr>
              <a:t>Соглашения: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 взаимодействии Правительства Челябинской области с Фондом «</a:t>
            </a:r>
            <a:r>
              <a:rPr lang="ru-RU" sz="20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Сколково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»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 взаимодействии Правительства Челябинской области  с ПАО «Ростелеком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»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 соглашения о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реализации пилотного проекта «Умный город» 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территориях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г. Челябинска</a:t>
            </a:r>
            <a:r>
              <a:rPr lang="ru-RU" sz="2000" ker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, </a:t>
            </a:r>
            <a:r>
              <a:rPr lang="ru-RU" sz="2000" kern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. </a:t>
            </a:r>
            <a:r>
              <a:rPr lang="ru-RU" sz="20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Сатки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, г. </a:t>
            </a:r>
            <a:r>
              <a:rPr lang="ru-RU" sz="20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Снежинска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11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105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93069" y="3464481"/>
            <a:ext cx="15909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14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19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САМОУПРАВЛЕНИЯ ПО ПРОЕКТУ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«УМНЫЙ ГОРОД»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403" y="1238250"/>
            <a:ext cx="112777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u="sng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Для включения в перечень пилотных МО по реализации проектов «Умный город» необходимо предоставить: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«дорожную карту» пилотного проекта МО по </a:t>
            </a:r>
            <a:r>
              <a:rPr lang="ru-RU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цифровизации</a:t>
            </a: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городского хозяйства (в соответствии с базовыми и дополнительными требованиями к умным городам);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заявку для участия в отборе МО по реализации пилотных проектов по апробации передовых цифровых и инженерных решений, организационно-методических подходов и правовых моделей, применяемых для цифрового преобразования в сфере городского хозяйства;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направить пакет документов в </a:t>
            </a:r>
            <a:r>
              <a:rPr lang="ru-RU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Мининформ</a:t>
            </a:r>
            <a:endParaRPr lang="ru-RU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indent="355600" algn="ctr"/>
            <a:r>
              <a:rPr lang="ru-RU" u="sng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 рамках проекта МО: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направляют в </a:t>
            </a:r>
            <a:r>
              <a:rPr lang="ru-RU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Мининформ</a:t>
            </a: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перечень лиц, ответственных за реализацию регионального проекта «Умный город»;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составляют и предоставляют план реализации дорожной карты, отчеты по закупкам, исполнению условий соглашений;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участвуют в мероприятиях по реализации пилотного проекта.</a:t>
            </a:r>
          </a:p>
          <a:p>
            <a:pPr indent="355600" algn="just"/>
            <a:endParaRPr lang="ru-RU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indent="355600" algn="just"/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Формы для заполнения «дорожной карты», заявки, а также перечень методических рекомендаций и другие НПА опубликованы на сайте </a:t>
            </a:r>
            <a:r>
              <a:rPr lang="ru-RU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Мининформа</a:t>
            </a:r>
            <a:r>
              <a:rPr lang="ru-RU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в разделе «Умный город»</a:t>
            </a:r>
          </a:p>
        </p:txBody>
      </p:sp>
    </p:spTree>
    <p:extLst>
      <p:ext uri="{BB962C8B-B14F-4D97-AF65-F5344CB8AC3E}">
        <p14:creationId xmlns:p14="http://schemas.microsoft.com/office/powerpoint/2010/main" val="17898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86853" y="1503260"/>
            <a:ext cx="8324850" cy="56673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kern="0" dirty="0" smtClean="0">
                <a:solidFill>
                  <a:srgbClr val="C00000"/>
                </a:solidFill>
                <a:ea typeface="+mn-ea"/>
                <a:cs typeface="Calibri Light" panose="020F0302020204030204" pitchFamily="34" charset="0"/>
              </a:rPr>
              <a:t>Сроки реализации проектов </a:t>
            </a:r>
            <a:r>
              <a:rPr lang="ru-RU" sz="2400" b="1" kern="0" dirty="0">
                <a:solidFill>
                  <a:srgbClr val="C00000"/>
                </a:solidFill>
                <a:ea typeface="+mn-ea"/>
                <a:cs typeface="Calibri Light" panose="020F0302020204030204" pitchFamily="34" charset="0"/>
              </a:rPr>
              <a:t>01.01.2019 – 31.12.2024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3591748"/>
              </p:ext>
            </p:extLst>
          </p:nvPr>
        </p:nvGraphicFramePr>
        <p:xfrm>
          <a:off x="390403" y="2058988"/>
          <a:ext cx="11430125" cy="41939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14472"/>
                <a:gridCol w="3990975"/>
                <a:gridCol w="2238375"/>
                <a:gridCol w="4686303"/>
              </a:tblGrid>
              <a:tr h="72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регионального проекта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Куратор регионального проекта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Руководитель регионального проекта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5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«Информационная инфраструктура»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Р.У. </a:t>
                      </a:r>
                      <a:r>
                        <a:rPr lang="ru-RU" sz="1800" dirty="0" err="1">
                          <a:effectLst/>
                          <a:latin typeface="+mj-lt"/>
                        </a:rPr>
                        <a:t>Гаттаров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А.С. Козлов,  </a:t>
                      </a:r>
                      <a:r>
                        <a:rPr lang="ru-RU" sz="1800" dirty="0" err="1">
                          <a:effectLst/>
                          <a:latin typeface="+mj-lt"/>
                        </a:rPr>
                        <a:t>и.о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. Министра информационных технологий и связи Челябинской области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«Информационная безопасность»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«Цифровые технологии»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j-lt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«Цифровое государственное управление»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«Умный город»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+mj-lt"/>
                        </a:rPr>
                        <a:t>«Кадры для цифровой экономики»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Е.В. Редин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А.И. Кузнецов, </a:t>
                      </a:r>
                      <a:r>
                        <a:rPr lang="ru-RU" sz="1800" dirty="0" err="1">
                          <a:effectLst/>
                          <a:latin typeface="+mj-lt"/>
                        </a:rPr>
                        <a:t>и.о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. Министра образования и науки Челябинской области</a:t>
                      </a:r>
                      <a:endParaRPr lang="ru-RU" sz="1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9015" marR="590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2000" b="1" kern="0" dirty="0" smtClean="0">
                <a:solidFill>
                  <a:srgbClr val="C00000"/>
                </a:solidFill>
                <a:ea typeface="+mn-ea"/>
                <a:cs typeface="Calibri Light" panose="020F0302020204030204" pitchFamily="34" charset="0"/>
              </a:rPr>
              <a:t>СТРУКТУРА РЕГИОНАЛЬНОЙ СОСТАВЛЯЮЩЕЙ ПРОГРАММЫ «ЦИФРОВАЯ ЭКОНОМИКА»</a:t>
            </a:r>
            <a:endParaRPr lang="ru-RU" sz="2000" b="1" kern="0" dirty="0">
              <a:solidFill>
                <a:srgbClr val="C00000"/>
              </a:solidFill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096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20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" y="955327"/>
            <a:ext cx="11153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обеспечение подготовки высококвалифицированных кадров для цифровой экономики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1500" y="1820008"/>
            <a:ext cx="111538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 к 2024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году</a:t>
            </a:r>
            <a:endParaRPr lang="ru-RU" sz="24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оказана </a:t>
            </a:r>
            <a:r>
              <a:rPr lang="ru-RU" sz="22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грантовая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поддержка 50 обучающимся общеобразовательных организаций, проявившим особые способности в области математики, информатики и цифровых технологий;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реализуются актуализированные программы подготовки педагогов в части компетенций цифровой экономики;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образовательными организациями реализованы программы доступного обучения и повышения квалификации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Соглашения: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Заключение соглашения с </a:t>
            </a:r>
            <a:r>
              <a:rPr lang="ru-RU" sz="22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 планируется в июне 2019 г.</a:t>
            </a:r>
          </a:p>
          <a:p>
            <a:pPr algn="just"/>
            <a:r>
              <a:rPr lang="ru-RU" sz="2000" kern="0" dirty="0">
                <a:solidFill>
                  <a:srgbClr val="595959"/>
                </a:solidFill>
                <a:cs typeface="Calibri Light" panose="020F0302020204030204" pitchFamily="34" charset="0"/>
                <a:sym typeface="Arial"/>
              </a:rPr>
              <a:t>	</a:t>
            </a: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ЗАДАЧИ, СОГЛАШЕНИЯ РЕГИОНАЛЬНОГО ПРОЕКТА 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«КАДРЫ ДЛЯ ЦИФРОВОЙ ЭКОНОМИКИ»</a:t>
            </a:r>
          </a:p>
        </p:txBody>
      </p:sp>
    </p:spTree>
    <p:extLst>
      <p:ext uri="{BB962C8B-B14F-4D97-AF65-F5344CB8AC3E}">
        <p14:creationId xmlns:p14="http://schemas.microsoft.com/office/powerpoint/2010/main" val="20462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21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47617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ПОКАЗАТЕЛИ, РЕЗУЛЬТАТЫ И ФИНАНСИРОВАНИЕ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ПРОЕКТА «КАДРЫ 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ДЛЯ ЦИФРОВОЙ ЭКОНОМИКИ»</a:t>
            </a:r>
          </a:p>
          <a:p>
            <a:pPr algn="just">
              <a:lnSpc>
                <a:spcPct val="80000"/>
              </a:lnSpc>
            </a:pPr>
            <a:endParaRPr lang="ru-RU" sz="1800" b="1" kern="0" dirty="0">
              <a:solidFill>
                <a:srgbClr val="C00000"/>
              </a:solidFill>
              <a:latin typeface="+mn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54353"/>
              </p:ext>
            </p:extLst>
          </p:nvPr>
        </p:nvGraphicFramePr>
        <p:xfrm>
          <a:off x="438028" y="971549"/>
          <a:ext cx="11401549" cy="4571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091"/>
                <a:gridCol w="940551"/>
                <a:gridCol w="940551"/>
                <a:gridCol w="783608"/>
                <a:gridCol w="783608"/>
                <a:gridCol w="783608"/>
                <a:gridCol w="783608"/>
                <a:gridCol w="744924"/>
              </a:tblGrid>
              <a:tr h="2476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показателя, единица измерения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Период,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00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Количество выпускников областных государственных профессиональных образовательных организаций с ключевыми компетенциями цифровой экономики,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чел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5942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7130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9506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80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80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80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6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Доля населения Челябинской области, обладающего цифровой грамотностью и ключевыми компетенциями цифровой экономики, процентов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26</a:t>
                      </a:r>
                      <a:endParaRPr lang="ru-RU" sz="16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27</a:t>
                      </a:r>
                      <a:endParaRPr lang="ru-RU" sz="16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</a:t>
                      </a:r>
                      <a:endParaRPr lang="ru-RU" sz="16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32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36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</a:t>
                      </a:r>
                      <a:endParaRPr lang="ru-RU" sz="16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63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Количество специалистов, проживающих на территории Челябинской области и/или работающих в организациях, зарегистрированных на территории Челябинской области, прошедших переобучение в областных государственных профессиональных образовательных организациях (начиная с 2019 года) по компетенциям цифровой экономики в рамках дополнительного образования (чел.)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</a:t>
                      </a:r>
                      <a:endParaRPr lang="ru-RU" sz="16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4900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12000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14000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Times New Roman"/>
                        </a:rPr>
                        <a:t>150</a:t>
                      </a:r>
                      <a:endParaRPr lang="ru-RU" sz="16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/>
                        </a:rPr>
                        <a:t>180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/>
                        </a:rPr>
                        <a:t>210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0402" y="5685563"/>
            <a:ext cx="1138249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ctr"/>
            <a:r>
              <a:rPr lang="ru-RU" sz="22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Финансирование проекта из средств </a:t>
            </a:r>
            <a:r>
              <a:rPr lang="ru-RU" sz="22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федерального и областного бюджетов </a:t>
            </a:r>
            <a:r>
              <a:rPr lang="ru-RU" sz="22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не предусмотрено</a:t>
            </a:r>
          </a:p>
        </p:txBody>
      </p:sp>
    </p:spTree>
    <p:extLst>
      <p:ext uri="{BB962C8B-B14F-4D97-AF65-F5344CB8AC3E}">
        <p14:creationId xmlns:p14="http://schemas.microsoft.com/office/powerpoint/2010/main" val="7008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22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7053" y="385745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СХЕМА ВЗАИМОДЕЙСТВИЯ С ОРГАНАМИ МЕСТНОГО САМОУПРАВЛЕНИЯ ПО ПРОЕКТУ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«КАДРЫ ДЛЯ </a:t>
            </a:r>
          </a:p>
          <a:p>
            <a:pPr algn="just">
              <a:lnSpc>
                <a:spcPct val="80000"/>
              </a:lnSpc>
            </a:pP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ЦИФРОВОЙ ЭКОНОМИКИ»</a:t>
            </a:r>
            <a:endParaRPr lang="ru-RU" sz="1800" b="1" kern="0" dirty="0">
              <a:solidFill>
                <a:srgbClr val="C00000"/>
              </a:solidFill>
              <a:latin typeface="+mn-lt"/>
              <a:ea typeface="+mn-ea"/>
              <a:cs typeface="Calibri Light" panose="020F03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800" b="1" kern="0" dirty="0">
              <a:solidFill>
                <a:srgbClr val="C00000"/>
              </a:solidFill>
              <a:latin typeface="+mn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227" y="1790700"/>
            <a:ext cx="112872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Обучение муниципальных служащих компетенциям в сфере цифровой экономики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Повышение цифровой грамотности жителей</a:t>
            </a:r>
            <a:endParaRPr lang="ru-RU" sz="28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23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9125" y="1145827"/>
            <a:ext cx="11134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Цели проекта -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оздание «сквозных» цифровых технологий преимущественно на основе отечественных разработок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9125" y="2040902"/>
            <a:ext cx="110777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0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: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реализуется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проект по поддержке частных высокотехнологичных компаний-лидеров Челябинской области (проект «Региональные чемпионы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»)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участие в получении финансовой поддержки инновационных компаний за счет федеральных средств (грантов)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algn="just"/>
            <a:endParaRPr lang="ru-RU" sz="2000" dirty="0">
              <a:latin typeface="+mj-lt"/>
            </a:endParaRPr>
          </a:p>
          <a:p>
            <a:pPr algn="just"/>
            <a:r>
              <a:rPr lang="ru-RU" sz="20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Соглашения:</a:t>
            </a:r>
            <a:r>
              <a:rPr lang="ru-RU" sz="2000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Заключение соглашения с </a:t>
            </a:r>
            <a:r>
              <a:rPr lang="ru-RU" sz="20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 планируется в июне 2019 г.</a:t>
            </a:r>
          </a:p>
          <a:p>
            <a:pPr indent="-342900">
              <a:buFont typeface="Arial" panose="020B0604020202020204" pitchFamily="34" charset="0"/>
              <a:buChar char="•"/>
            </a:pPr>
            <a:endParaRPr lang="ru-RU" sz="2000" dirty="0">
              <a:latin typeface="+mj-lt"/>
            </a:endParaRP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«ЦИФРОВЫЕ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val="95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24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31150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ПОКАЗАТЕЛИ И РЕЗУЛЬТАТЫ ПРОЕКТА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«ЦИФРОВЫЕ ТЕХНОЛОГИИ»</a:t>
            </a:r>
            <a:endParaRPr lang="ru-RU" sz="1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96134"/>
              </p:ext>
            </p:extLst>
          </p:nvPr>
        </p:nvGraphicFramePr>
        <p:xfrm>
          <a:off x="438025" y="1457326"/>
          <a:ext cx="11258674" cy="1841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2179"/>
                <a:gridCol w="1053841"/>
                <a:gridCol w="1053841"/>
                <a:gridCol w="753199"/>
                <a:gridCol w="753199"/>
                <a:gridCol w="753199"/>
                <a:gridCol w="753199"/>
                <a:gridCol w="716017"/>
              </a:tblGrid>
              <a:tr h="4232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 показателя, единица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Период,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2018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2019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2020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2021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2022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2023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2024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72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Увеличение затрат на развитие "сквозных" цифровых технологий компаниями, зарегистрированными на территории Челябинской области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-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100%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125%</a:t>
                      </a:r>
                      <a:endParaRPr lang="ru-RU" sz="1800" b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150%</a:t>
                      </a:r>
                      <a:endParaRPr lang="ru-RU" sz="1800" b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120%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130%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140%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8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25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</a:t>
            </a: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САМОУПРАВЛЕНИЯ ПО ПРОЕКТУ «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ЦИФРОВЫЕ ТЕХНОЛОГИИ»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399" y="1200150"/>
            <a:ext cx="109061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 рамках проекта предусматривается взаимодействие с компаниями, применяющими СЦТ, напрямую, без участия ОМСУ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Предполагается вовлечение компаний в участие в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грантовых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конкурсах, информирование компаний о возможностях льготного кредитования и реализация комплекса мер по популяризации СЦТ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Предполагается стимулирование роста компаний и рост числа компаний, внедряющих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СЦТ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Предложение инновационных компаний на территории муниципальных образований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algn="ctr"/>
            <a:endParaRPr lang="ru-RU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" y="1154832"/>
            <a:ext cx="11153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-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создание устойчивой и безопасной информационно-телекоммуникационной инфраструктуры высокоскоростной передачи, обработки и хранения больших объемов данных, доступной для всех организаций и домохозяйств</a:t>
            </a:r>
          </a:p>
          <a:p>
            <a:pPr algn="just"/>
            <a:endParaRPr lang="ru-RU" sz="24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1500" y="2926617"/>
            <a:ext cx="11153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 к 2024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году</a:t>
            </a:r>
            <a:endParaRPr lang="ru-RU" sz="24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Подключены к сети Интернет: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все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медицинские организации государственной и муниципальной систем здравоохранения (больницы и поликлиники),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ФАПЫ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 - не менее 10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Мбит/с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все государственные (муниципальные) образовательные организации, реализующие образовательные программы общего образование и/или среднего профессионального образования (школы и колледжи) </a:t>
            </a:r>
          </a:p>
          <a:p>
            <a:pPr algn="just"/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-для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городских образовательных организаций - не менее 100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Мбит/с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algn="just"/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-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для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сельских образовательных организаций - не менее 50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Мбит/с</a:t>
            </a:r>
            <a:endParaRPr lang="ru-RU" sz="20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все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органы государственной власти,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ОМСУ и государственные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внебюджетные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фонды – не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менее 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10 </a:t>
            </a:r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Мбит/с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</a:t>
            </a:r>
            <a:r>
              <a:rPr lang="ru-RU" sz="2000" b="1" kern="0" dirty="0">
                <a:solidFill>
                  <a:srgbClr val="C00000"/>
                </a:solidFill>
                <a:ea typeface="+mn-ea"/>
                <a:cs typeface="Calibri Light" panose="020F0302020204030204" pitchFamily="34" charset="0"/>
              </a:rPr>
              <a:t>«ИНФОРМАЦИОННАЯ ИНФРАСТРУКТУРА»</a:t>
            </a: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ПОКАЗАТЕЛИ И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РЕЗУЛЬТАТЫ ПРОЕКТА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«ИНФОРМАЦИОННАЯ ИНФРАСТРУКТУРА»</a:t>
            </a:r>
          </a:p>
          <a:p>
            <a:pPr algn="just">
              <a:lnSpc>
                <a:spcPct val="80000"/>
              </a:lnSpc>
            </a:pPr>
            <a:endParaRPr lang="ru-RU" sz="1800" b="1" kern="0" dirty="0">
              <a:solidFill>
                <a:srgbClr val="C00000"/>
              </a:solidFill>
              <a:latin typeface="+mn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37787"/>
              </p:ext>
            </p:extLst>
          </p:nvPr>
        </p:nvGraphicFramePr>
        <p:xfrm>
          <a:off x="390403" y="727288"/>
          <a:ext cx="11401549" cy="520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091"/>
                <a:gridCol w="940551"/>
                <a:gridCol w="940551"/>
                <a:gridCol w="783608"/>
                <a:gridCol w="783608"/>
                <a:gridCol w="783608"/>
                <a:gridCol w="783608"/>
                <a:gridCol w="744924"/>
              </a:tblGrid>
              <a:tr h="2476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показателя, единица измерения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Период,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00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медицинских организаций государственной собственности Челябинской области и муниципальной собственности (за исключением фельдшерско-акушерских пунктов), подключенных к сети "Интернет",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6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фельдшерских и фельдшерско-акушерских пунктов государственной собственности Челябинской области и муниципальной собственности, подключенных к сети "Интернет",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63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образовательных организаций государственной собственности Челябинской области и муниципальной собственности, реализующих образовательные программы общего образования и/или среднего профессионального образования, подключенных к сети "Интернет",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14,35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3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органов государственной власти Челябинской области, органов местного самоуправления подключенных к сети "Интернет", процентов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47,64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40 %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05916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6627" y="908602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Механизм реализации проекта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8029" y="4606890"/>
            <a:ext cx="11325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3</a:t>
            </a:r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)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Субсидии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возмещение части затрат на развитие инфраструктуры связи на территории  Челябинской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области – 15 млн. руб.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114599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И ИСПОЛНЕНИЕ </a:t>
            </a:r>
            <a:r>
              <a:rPr lang="ru-RU" sz="18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«ИНФОРМАЦИОННАЯ ИНФРАСТРУКТУРА»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8029" y="1490237"/>
            <a:ext cx="113253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1) Соглашения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:</a:t>
            </a:r>
            <a:r>
              <a:rPr lang="ru-RU" sz="2400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заключение соглашения с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 планируется в июне 2019 г.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контракты на подключение будут заключаться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России,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межбюджетные трансферты субъектам не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предусмотрены</a:t>
            </a:r>
          </a:p>
          <a:p>
            <a:pPr algn="just"/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2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) </a:t>
            </a:r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Реализация 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проекта Устранение цифрового неравенства ("УЦН") -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все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населенные пункты с населением от 250 до 500 человек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258 единиц) подключены к широкополосному доступу сети Интернет по волоконно-оптической линии связи, установлены и действуют точки доступа для выхода в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Интернет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974" y="409542"/>
            <a:ext cx="1201102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СХЕМА ВЗАИМОДЕЙСТВИЯ С ОРГАНАМИ МЕСТНОГО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САМОУПРАВЛЕНИЯ 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ПО ПРОЕКТУ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ИНФОРМАЦИОННАЯ ИНФРАСТРУКТУРА»</a:t>
            </a:r>
          </a:p>
          <a:p>
            <a:pPr algn="just">
              <a:lnSpc>
                <a:spcPct val="80000"/>
              </a:lnSpc>
            </a:pPr>
            <a:endParaRPr lang="ru-RU" sz="1800" b="1" kern="0" dirty="0">
              <a:solidFill>
                <a:srgbClr val="C00000"/>
              </a:solidFill>
              <a:latin typeface="+mn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027" y="1219200"/>
            <a:ext cx="11268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Роль органов местного самоуправления в содействии исполнителю контракта на местах, в том числе:</a:t>
            </a:r>
          </a:p>
          <a:p>
            <a:pPr algn="just"/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оперативная выдача разрешений на использование земельных участков для строительства объектов связи и на подвес ВОЛС на объекты муниципальной собственности;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содействие при строительстве, в том числе предоставление оперативной информации по точкам входа в здания;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участие в комиссии по приемке и проверке готовности к дальнейшей эксплуатации объектов и линий связи </a:t>
            </a:r>
          </a:p>
        </p:txBody>
      </p:sp>
    </p:spTree>
    <p:extLst>
      <p:ext uri="{BB962C8B-B14F-4D97-AF65-F5344CB8AC3E}">
        <p14:creationId xmlns:p14="http://schemas.microsoft.com/office/powerpoint/2010/main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399" y="1126777"/>
            <a:ext cx="110394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Цели проекта:</a:t>
            </a:r>
            <a:endParaRPr lang="ru-RU" sz="2400" kern="0" dirty="0" smtClean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создание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устойчивой и безопасной ИКТ-инфраструктуры для всех организаций и домохозяйств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</a:rPr>
              <a:t>использование госорганами, ОМСУ и организациями преимущественно отечественного ПО</a:t>
            </a: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7641" y="3696058"/>
            <a:ext cx="110109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 к 2024 году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снижен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срок простоя ГИС до 1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часа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увеличение в 3 раза внутренних затрат на информационную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безопасность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разработаны и применяются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импортонезависимые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технологические решения (АРМ ОИВ и ОМСУ переведены на отечественную ОС -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Astra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Linux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)</a:t>
            </a:r>
          </a:p>
          <a:p>
            <a:pPr algn="just"/>
            <a:endParaRPr lang="ru-RU" sz="2400" kern="0" dirty="0" smtClean="0">
              <a:solidFill>
                <a:srgbClr val="C00000"/>
              </a:solidFill>
              <a:cs typeface="Calibri Light" panose="020F0302020204030204" pitchFamily="34" charset="0"/>
              <a:sym typeface="Arial"/>
            </a:endParaRP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</a:t>
            </a:r>
            <a:r>
              <a:rPr lang="ru-RU" sz="1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«ИНФОРМАЦИОННАЯ БЕЗОПАСНОСТЬ»</a:t>
            </a:r>
          </a:p>
        </p:txBody>
      </p:sp>
    </p:spTree>
    <p:extLst>
      <p:ext uri="{BB962C8B-B14F-4D97-AF65-F5344CB8AC3E}">
        <p14:creationId xmlns:p14="http://schemas.microsoft.com/office/powerpoint/2010/main" val="9435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800" b="1" kern="0" dirty="0">
                <a:solidFill>
                  <a:srgbClr val="C00000"/>
                </a:solidFill>
                <a:latin typeface="+mn-lt"/>
                <a:cs typeface="Calibri Light" panose="020F0302020204030204" pitchFamily="34" charset="0"/>
              </a:rPr>
              <a:t>ПОКАЗАТЕЛИ И </a:t>
            </a:r>
            <a:r>
              <a:rPr lang="ru-RU" sz="1800" b="1" kern="0" dirty="0" smtClean="0">
                <a:solidFill>
                  <a:srgbClr val="C00000"/>
                </a:solidFill>
                <a:latin typeface="+mn-lt"/>
                <a:cs typeface="Calibri Light" panose="020F0302020204030204" pitchFamily="34" charset="0"/>
              </a:rPr>
              <a:t>РЕЗУЛЬТАТЫ ПРОЕКТА «ИНФОРМАЦИОННАЯ БЕЗОПАСНОСТЬ»</a:t>
            </a:r>
            <a:endParaRPr lang="ru-RU" sz="1800" b="1" kern="0" dirty="0">
              <a:solidFill>
                <a:srgbClr val="C00000"/>
              </a:solidFill>
              <a:latin typeface="+mn-lt"/>
              <a:cs typeface="Calibri Light" panose="020F03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324410"/>
              </p:ext>
            </p:extLst>
          </p:nvPr>
        </p:nvGraphicFramePr>
        <p:xfrm>
          <a:off x="390401" y="1047751"/>
          <a:ext cx="11334875" cy="4617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8877"/>
                <a:gridCol w="576460"/>
                <a:gridCol w="1197033"/>
                <a:gridCol w="1213658"/>
                <a:gridCol w="1213658"/>
                <a:gridCol w="551238"/>
                <a:gridCol w="542925"/>
                <a:gridCol w="581026"/>
              </a:tblGrid>
              <a:tr h="2252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 показателя, единица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Период,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2018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2019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2020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2021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2022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2023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2024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67">
                <a:tc>
                  <a:txBody>
                    <a:bodyPr/>
                    <a:lstStyle/>
                    <a:p>
                      <a:pPr indent="127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Объем затрат на продукты и услуги в области информационной безопасности (руб.)*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-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101930819,89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122316983,87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146780380,65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-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-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-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Средний срок простоя государственных информационных систем в результате компьютерных атак, часов;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65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48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24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12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6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Количество подготовленных специалистов по образовательным программам в области информационной безопасности в организациях высшего и профессионального образования государственной собственности, с использованием в образовательном процессе отечественных высокотехнологичных комплексов и средств защиты информации, чел.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179</a:t>
                      </a:r>
                      <a:endParaRPr lang="ru-RU" sz="14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cs typeface="Times New Roman"/>
                        </a:rPr>
                        <a:t>215</a:t>
                      </a:r>
                      <a:endParaRPr lang="ru-RU" sz="14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cs typeface="Times New Roman"/>
                        </a:rPr>
                        <a:t>259</a:t>
                      </a:r>
                      <a:endParaRPr lang="ru-RU" sz="14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140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140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140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Стоимостная доля закупаемого и (или) арендуемого органами исполнительной власти и органами местного самоуправления Челябинской области отечественного программного обеспечения, проценты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&gt;50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&gt;60</a:t>
                      </a:r>
                      <a:endParaRPr lang="ru-RU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&gt;70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&gt;75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&gt;80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&gt;85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&gt;90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Стоимостная доля закупаемого и (или) арендуемого государственными корпорациями, компаниями Челябинской области с государственным участием отечественного программного обеспечения, проценты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&gt;20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</a:rPr>
                        <a:t>&gt;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45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</a:rPr>
                        <a:t>&gt;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50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</a:rPr>
                        <a:t>&gt;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55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&gt;60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&gt;65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&gt;70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0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05916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9077325" y="786966"/>
            <a:ext cx="2391182" cy="220196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38028" y="874141"/>
            <a:ext cx="6542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</a:t>
            </a:r>
            <a:r>
              <a:rPr lang="ru-RU" sz="2400" u="sng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2019 год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предусмотрено:</a:t>
            </a:r>
          </a:p>
          <a:p>
            <a:pPr algn="just"/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Федеральный бюджет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0 млн. руб. </a:t>
            </a:r>
          </a:p>
          <a:p>
            <a:pPr algn="just"/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Региональный бюджет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- 21,91 млн. руб., из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них</a:t>
            </a:r>
          </a:p>
          <a:p>
            <a:pPr algn="just"/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Муниципальный бюджет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8 млн. руб.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8028" y="2340236"/>
            <a:ext cx="85345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10,8 млн. руб. – </a:t>
            </a:r>
            <a:r>
              <a:rPr lang="ru-RU" sz="22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импортозамещение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иностранного ПО в ОИВ,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8,11 млн. руб.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–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развитие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системы защиты ГИС, </a:t>
            </a:r>
            <a:r>
              <a:rPr lang="ru-RU" sz="22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ИСПДн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,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объектов информатизации и объектов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КИ ОИВ,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 млн. руб. – приобретение АРМ с отечественной ОС для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пользователей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ЕИС «Соцзащита»</a:t>
            </a:r>
            <a:endParaRPr lang="ru-RU" sz="22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114599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МИНИСТЕРСТВО ИНФОРМАЦИОННЫХ ТЕХНОЛОГИЙ И СВЯЗИ ЧЕЛЯБИНСКОЙ ОБЛАСТИ</a:t>
            </a:r>
          </a:p>
          <a:p>
            <a:pPr algn="just">
              <a:lnSpc>
                <a:spcPct val="80000"/>
              </a:lnSpc>
            </a:pPr>
            <a:r>
              <a:rPr lang="ru-RU" sz="18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И ИСПОЛНЕНИЕ </a:t>
            </a:r>
            <a:r>
              <a:rPr lang="ru-RU" sz="18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800" b="1" kern="0" dirty="0">
                <a:solidFill>
                  <a:srgbClr val="C00000"/>
                </a:solidFill>
                <a:latin typeface="+mn-lt"/>
                <a:ea typeface="+mn-ea"/>
                <a:cs typeface="Calibri Light" panose="020F0302020204030204" pitchFamily="34" charset="0"/>
              </a:rPr>
              <a:t>«ИНФОРМАЦИОННАЯ БЕЗОПАСНОСТЬ»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775766" y="1312997"/>
            <a:ext cx="2880000" cy="12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</a:rPr>
              <a:t>ОБЩИЙ БЮДЖЕТ</a:t>
            </a:r>
            <a:endParaRPr lang="ru-RU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ru-RU" sz="4400" b="1" dirty="0" smtClean="0">
                <a:latin typeface="+mj-lt"/>
                <a:ea typeface="MS Mincho" pitchFamily="49" charset="-128"/>
                <a:cs typeface="Times New Roman" pitchFamily="18" charset="0"/>
              </a:rPr>
              <a:t>29,91</a:t>
            </a:r>
            <a:r>
              <a:rPr lang="ru-RU" sz="44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02707"/>
              </p:ext>
            </p:extLst>
          </p:nvPr>
        </p:nvGraphicFramePr>
        <p:xfrm>
          <a:off x="1990084" y="5419197"/>
          <a:ext cx="7929649" cy="1128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79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9444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945453"/>
                <a:gridCol w="9207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89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  <a:endParaRPr lang="ru-RU" sz="1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58737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29,91</a:t>
                      </a:r>
                      <a:endParaRPr lang="ru-RU" sz="16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0,220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Freeform 71"/>
          <p:cNvSpPr>
            <a:spLocks/>
          </p:cNvSpPr>
          <p:nvPr/>
        </p:nvSpPr>
        <p:spPr bwMode="auto">
          <a:xfrm flipH="1">
            <a:off x="626522" y="4018942"/>
            <a:ext cx="1172549" cy="1225374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141" y="4293075"/>
            <a:ext cx="95731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>
                <a:ea typeface="MS Mincho" pitchFamily="49" charset="-128"/>
                <a:cs typeface="Times New Roman" pitchFamily="18" charset="0"/>
              </a:rPr>
              <a:t>«1</a:t>
            </a:r>
            <a:r>
              <a:rPr lang="ru-RU" sz="3800" b="1" dirty="0" smtClean="0">
                <a:ea typeface="MS Mincho" pitchFamily="49" charset="-128"/>
                <a:cs typeface="Times New Roman" pitchFamily="18" charset="0"/>
              </a:rPr>
              <a:t>»</a:t>
            </a:r>
            <a:endParaRPr lang="ru-RU" sz="3800" b="1" dirty="0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5251" y="3948294"/>
            <a:ext cx="980051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Соглашение:</a:t>
            </a:r>
            <a:endParaRPr lang="ru-RU" sz="2400" b="1" kern="0" dirty="0">
              <a:solidFill>
                <a:srgbClr val="C00000"/>
              </a:solidFill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Соглашение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заключено между  </a:t>
            </a:r>
            <a:r>
              <a:rPr lang="ru-RU" sz="22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РусБитехом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,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IT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Парком и </a:t>
            </a:r>
            <a:r>
              <a:rPr lang="ru-RU" sz="22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Мининформ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о стратегическом партнерстве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по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реализации </a:t>
            </a:r>
            <a:r>
              <a:rPr lang="ru-RU" sz="2200" kern="0" dirty="0" err="1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импортозамещения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ПО</a:t>
            </a:r>
            <a:r>
              <a:rPr lang="en-US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области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ИТ</a:t>
            </a:r>
            <a:endParaRPr lang="ru-RU" sz="22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Заключение соглашения с </a:t>
            </a:r>
            <a:r>
              <a:rPr lang="ru-RU" sz="22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Минкомсвязью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России планируется в июне 2019 г.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5941</TotalTime>
  <Words>2611</Words>
  <Application>Microsoft Office PowerPoint</Application>
  <PresentationFormat>Произвольный</PresentationFormat>
  <Paragraphs>491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Сроки реализации проектов 01.01.2019 – 31.12.2024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Захарова Ирина Валентиновна</cp:lastModifiedBy>
  <cp:revision>517</cp:revision>
  <cp:lastPrinted>2019-04-22T12:47:46Z</cp:lastPrinted>
  <dcterms:created xsi:type="dcterms:W3CDTF">2018-11-27T09:04:21Z</dcterms:created>
  <dcterms:modified xsi:type="dcterms:W3CDTF">2019-04-23T06:03:41Z</dcterms:modified>
</cp:coreProperties>
</file>