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327" r:id="rId3"/>
    <p:sldId id="325" r:id="rId4"/>
    <p:sldId id="330" r:id="rId5"/>
    <p:sldId id="328" r:id="rId6"/>
    <p:sldId id="326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60" d="100"/>
          <a:sy n="60" d="100"/>
        </p:scale>
        <p:origin x="156" y="882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593"/>
        <p:guide pos="1028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62023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18457" y="3303227"/>
            <a:ext cx="10309886" cy="3030782"/>
            <a:chOff x="-540533" y="3652388"/>
            <a:chExt cx="9903539" cy="1847720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1183664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</a:t>
              </a:r>
              <a:b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«Жилье и городская среда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</a:t>
              </a:r>
              <a:b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«Формирование комфортной городской среды»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785531"/>
              <a:ext cx="9135659" cy="714577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</a:t>
              </a:r>
              <a:b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В.А. Тупикин </a:t>
              </a:r>
              <a:b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обязанности Министра </a:t>
              </a:r>
              <a:b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endParaRPr lang="ru-RU" kern="0" spc="-2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3" y="568129"/>
            <a:ext cx="849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СТРОИТЕЛЬСТВА И ИНФРАСТРУКТУРЫ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9423" y="1294476"/>
            <a:ext cx="1091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– кардинальное повышение комфортности городской среды, повышение индекса качества городской среды на 30 процентов, сокращение в соответствии с этим индексом количества городов с неблагоприятной средой в два раза, а также создание механизма прямого участия граждан формировании комфортной городской среды, увеличение доли граждан, принимающих участие в решении вопросов развития городской среды, до 30 процентов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0183" y="3984117"/>
            <a:ext cx="1087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– создание механизмов развития комфортной городской среды, комплексного развития городов и других населенных пунктов с учетом индекса качества городской среды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«ФОРМИРОВАНИЕ КОМФОРТНОЙ ГОРОДСКОЙ СРЕДЫ»</a:t>
            </a: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547389" y="1718999"/>
            <a:ext cx="22461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 069-2019-</a:t>
            </a:r>
            <a:r>
              <a:rPr lang="en-US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F2</a:t>
            </a:r>
            <a: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0053-1 </a:t>
            </a:r>
            <a:b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</a:br>
            <a: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от 31.01.2019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537882" y="1121298"/>
            <a:ext cx="2266534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84037" y="1537531"/>
            <a:ext cx="876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Соглашение о реализации регионального проекта «Формирование комфортной городской среды </a:t>
            </a:r>
            <a:b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</a:b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территории Челябинской области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84037" y="3321755"/>
            <a:ext cx="8695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Соглашение о предоставлении субсидии из федерального бюджета бюджету Челябинской области на реализацию программ формирования современной городской среды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«ФОРМИРОВАНИЕ КОМФОРТНОЙ ГОРОДСКОЙ СРЕДЫ»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54691" y="5231984"/>
            <a:ext cx="2392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общую сумму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579671" y="5301014"/>
            <a:ext cx="22461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+mj-lt"/>
                <a:ea typeface="MS Mincho" pitchFamily="49" charset="-128"/>
                <a:cs typeface="Times New Roman" pitchFamily="18" charset="0"/>
              </a:rPr>
              <a:t>1 416,7 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38419" y="3624901"/>
            <a:ext cx="22461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 069-09-2019-147</a:t>
            </a:r>
            <a:b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</a:br>
            <a:r>
              <a:rPr lang="ru-RU" sz="1600" b="1" dirty="0" smtClean="0">
                <a:latin typeface="+mj-lt"/>
                <a:ea typeface="MS Mincho" pitchFamily="49" charset="-128"/>
                <a:cs typeface="Times New Roman" pitchFamily="18" charset="0"/>
              </a:rPr>
              <a:t>от 12.02.2019</a:t>
            </a:r>
          </a:p>
        </p:txBody>
      </p:sp>
      <p:sp>
        <p:nvSpPr>
          <p:cNvPr id="17" name="Freeform 71"/>
          <p:cNvSpPr>
            <a:spLocks/>
          </p:cNvSpPr>
          <p:nvPr/>
        </p:nvSpPr>
        <p:spPr bwMode="auto">
          <a:xfrm flipH="1">
            <a:off x="537882" y="2993129"/>
            <a:ext cx="2266534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71"/>
          <p:cNvSpPr>
            <a:spLocks/>
          </p:cNvSpPr>
          <p:nvPr/>
        </p:nvSpPr>
        <p:spPr bwMode="auto">
          <a:xfrm flipH="1">
            <a:off x="537882" y="4843444"/>
            <a:ext cx="2266534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РЕГИОНАЛЬНОГО ПРОЕКТА «ФОРМИРОВАНИЕ КОМФОРТНОЙ ГОРОДСКОЙ СРЕДЫ»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3487" y="1158353"/>
          <a:ext cx="11575228" cy="4790626"/>
        </p:xfrm>
        <a:graphic>
          <a:graphicData uri="http://schemas.openxmlformats.org/drawingml/2006/table">
            <a:tbl>
              <a:tblPr/>
              <a:tblGrid>
                <a:gridCol w="289380"/>
                <a:gridCol w="5462049"/>
                <a:gridCol w="807866"/>
                <a:gridCol w="825271"/>
                <a:gridCol w="932450"/>
                <a:gridCol w="814553"/>
                <a:gridCol w="889577"/>
                <a:gridCol w="825271"/>
                <a:gridCol w="728811"/>
              </a:tblGrid>
              <a:tr h="253722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1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400" b="1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178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1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Среднее значение индекса качества городской среды, %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N+2%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N+5%</a:t>
                      </a:r>
                      <a:endParaRPr lang="ru-RU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N+10%</a:t>
                      </a:r>
                      <a:endParaRPr lang="ru-RU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N+15%</a:t>
                      </a:r>
                      <a:endParaRPr lang="ru-RU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N+20%</a:t>
                      </a:r>
                      <a:endParaRPr lang="ru-RU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Times New Roman"/>
                        </a:rPr>
                        <a:t>N+30%</a:t>
                      </a:r>
                      <a:endParaRPr lang="ru-RU" sz="1400" dirty="0" smtClean="0">
                        <a:latin typeface="+mn-lt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78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2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Количество городов с благоприятной городской средой, </a:t>
                      </a:r>
                      <a:r>
                        <a:rPr lang="ru-RU" sz="1400" dirty="0" err="1" smtClean="0">
                          <a:latin typeface="+mn-lt"/>
                          <a:cs typeface="Times New Roman"/>
                        </a:rPr>
                        <a:t>шт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8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9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12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14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15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smtClean="0">
                          <a:latin typeface="+mn-lt"/>
                          <a:cs typeface="Times New Roman"/>
                        </a:rPr>
                        <a:t>18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7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3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lnSpc>
                          <a:spcPts val="1200"/>
                        </a:lnSpc>
                      </a:pP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R="71755" algn="just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граждан, принявших участие в решении вопросов развития городской среды от общего количества граждан в возрасте от 14 лет, проживающих в городах, на территории которых реализуются проекты по созданию комфортной городской среды, 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marR="71755" algn="just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9%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7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4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-1270" algn="l">
                        <a:lnSpc>
                          <a:spcPts val="1200"/>
                        </a:lnSpc>
                      </a:pP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71755" marR="71755" indent="-1270" algn="l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Реализованы мероприятия по благоустройству,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предусмотренные государственными (муниципальными) программами формирования современной городской среды (количество обустроенных общественных пространств), накопительным итогом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71755" marR="71755" indent="-1270" algn="just">
                        <a:lnSpc>
                          <a:spcPts val="1200"/>
                        </a:lnSpc>
                      </a:pP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245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375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510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650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400" dirty="0" smtClean="0">
                          <a:latin typeface="+mn-lt"/>
                          <a:cs typeface="Times New Roman"/>
                        </a:rPr>
                        <a:t>795</a:t>
                      </a:r>
                      <a:endParaRPr lang="ru-RU" sz="1400" dirty="0">
                        <a:latin typeface="+mn-lt"/>
                        <a:cs typeface="Times New Roman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95753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905790" y="2133600"/>
            <a:ext cx="623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1 360 млн. рублей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47095" y="3141663"/>
            <a:ext cx="607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56, 7 млн. рублей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 «ФОРМИРОВАНИЕ КОМФОРТНОЙ ГОРОДСКОЙ СРЕДЫ»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102732" y="1612306"/>
            <a:ext cx="321754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latin typeface="+mj-lt"/>
                <a:ea typeface="MS Mincho" pitchFamily="49" charset="-128"/>
                <a:cs typeface="Times New Roman" pitchFamily="18" charset="0"/>
              </a:rPr>
              <a:t>1 416,7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95614"/>
              </p:ext>
            </p:extLst>
          </p:nvPr>
        </p:nvGraphicFramePr>
        <p:xfrm>
          <a:off x="438028" y="2747369"/>
          <a:ext cx="10572655" cy="187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52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6522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1001596">
                  <a:extLst>
                    <a:ext uri="{9D8B030D-6E8A-4147-A177-3AD203B41FA5}">
                      <a16:colId xmlns="" xmlns:a16="http://schemas.microsoft.com/office/drawing/2014/main" val="206712637"/>
                    </a:ext>
                  </a:extLst>
                </a:gridCol>
                <a:gridCol w="832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595959"/>
                          </a:solidFill>
                          <a:latin typeface="+mj-lt"/>
                        </a:rPr>
                        <a:t> </a:t>
                      </a:r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1 416,7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1 416,7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25,3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>
                          <a:solidFill>
                            <a:srgbClr val="C00000"/>
                          </a:solidFill>
                        </a:rPr>
                        <a:t> 55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«ФОРМИРОВАНИЕ КОМФОРТНОЙ ГОРОДСКОЙ СРЕДЫ»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25776"/>
              </p:ext>
            </p:extLst>
          </p:nvPr>
        </p:nvGraphicFramePr>
        <p:xfrm>
          <a:off x="818942" y="882134"/>
          <a:ext cx="5395772" cy="1915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234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="" xmlns:a16="http://schemas.microsoft.com/office/drawing/2014/main" val="2001437062"/>
                    </a:ext>
                  </a:extLst>
                </a:gridCol>
              </a:tblGrid>
              <a:tr h="538326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Расходы 2019 г.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Федеральный бюджет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 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437</Words>
  <Application>Microsoft Office PowerPoint</Application>
  <PresentationFormat>Широкоэкранный</PresentationFormat>
  <Paragraphs>106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Bahnschrift SemiBold SemiConden</vt:lpstr>
      <vt:lpstr>Calibri</vt:lpstr>
      <vt:lpstr>Calibri Light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guest</cp:lastModifiedBy>
  <cp:revision>404</cp:revision>
  <cp:lastPrinted>2019-03-06T04:44:55Z</cp:lastPrinted>
  <dcterms:created xsi:type="dcterms:W3CDTF">2018-11-27T09:04:21Z</dcterms:created>
  <dcterms:modified xsi:type="dcterms:W3CDTF">2019-04-22T16:22:45Z</dcterms:modified>
</cp:coreProperties>
</file>