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8" r:id="rId2"/>
    <p:sldId id="327" r:id="rId3"/>
    <p:sldId id="325" r:id="rId4"/>
    <p:sldId id="331" r:id="rId5"/>
    <p:sldId id="332" r:id="rId6"/>
    <p:sldId id="328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593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95959"/>
    <a:srgbClr val="002060"/>
    <a:srgbClr val="E2E2E2"/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780" autoAdjust="0"/>
  </p:normalViewPr>
  <p:slideViewPr>
    <p:cSldViewPr snapToGrid="0">
      <p:cViewPr varScale="1">
        <p:scale>
          <a:sx n="83" d="100"/>
          <a:sy n="83" d="100"/>
        </p:scale>
        <p:origin x="-504" y="-67"/>
      </p:cViewPr>
      <p:guideLst>
        <p:guide orient="horz" pos="686"/>
        <p:guide orient="horz" pos="1185"/>
        <p:guide orient="horz" pos="1344"/>
        <p:guide orient="horz" pos="2591"/>
        <p:guide orient="horz" pos="890"/>
        <p:guide orient="horz" pos="1979"/>
        <p:guide pos="5677"/>
        <p:guide/>
        <p:guide pos="4203"/>
        <p:guide pos="6289"/>
        <p:guide pos="2593"/>
        <p:guide pos="10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-535235" y="3303241"/>
            <a:ext cx="10326664" cy="2999166"/>
            <a:chOff x="-556650" y="3652388"/>
            <a:chExt cx="9919656" cy="1828441"/>
          </a:xfrm>
        </p:grpSpPr>
        <p:sp>
          <p:nvSpPr>
            <p:cNvPr id="15" name="object 3"/>
            <p:cNvSpPr txBox="1"/>
            <p:nvPr/>
          </p:nvSpPr>
          <p:spPr>
            <a:xfrm>
              <a:off x="227348" y="3652388"/>
              <a:ext cx="9135658" cy="573847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kern="0" dirty="0" smtClean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«Жилье и городская среда» </a:t>
              </a:r>
            </a:p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5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РЕГИОНАЛЬНЫЙ ПРОЕКТ «ЖИЛЬЕ»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6332" y="4309479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-556650" y="4597382"/>
              <a:ext cx="9135660" cy="883447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Докладчик:</a:t>
              </a:r>
            </a:p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Исполняющий обязанности </a:t>
              </a:r>
            </a:p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Министра строительства и </a:t>
              </a:r>
            </a:p>
            <a:p>
              <a:pPr marR="5078" lvl="0" algn="r">
                <a:defRPr/>
              </a:pP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инфраструктуры Челябинской области</a:t>
              </a:r>
            </a:p>
            <a:p>
              <a:pPr marR="5078" lvl="0" algn="r">
                <a:defRPr/>
              </a:pPr>
              <a:r>
                <a:rPr lang="ru-RU" kern="0" spc="-20" dirty="0" err="1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Тупикин</a:t>
              </a:r>
              <a:r>
                <a:rPr lang="ru-RU" kern="0" spc="-2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 Виктор Александрович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84303" y="568129"/>
            <a:ext cx="494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Министерство строительства и инфраструктуры Челябинской области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3969" y="896472"/>
            <a:ext cx="1127186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</a:t>
            </a:r>
            <a:r>
              <a:rPr lang="ru-RU" sz="15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- </a:t>
            </a:r>
            <a:r>
              <a:rPr lang="ru-RU" sz="1500" b="1" dirty="0" smtClean="0"/>
              <a:t>увеличение объема жилищного строительства не менее чем до 2,147 млн. в год, в том числе за счет:</a:t>
            </a:r>
          </a:p>
          <a:p>
            <a:pPr algn="just"/>
            <a:r>
              <a:rPr lang="ru-RU" sz="1500" b="1" dirty="0" smtClean="0"/>
              <a:t>- реализации мероприятий  по стимулированию программ развития жилищного строительства;</a:t>
            </a:r>
          </a:p>
          <a:p>
            <a:pPr algn="just"/>
            <a:r>
              <a:rPr lang="ru-RU" sz="1500" b="1" dirty="0" smtClean="0"/>
              <a:t>- модернизации строительной отрасли и повышения качества индустриального жилищного строительства, совершенствования механизмов государственной поддержки строительства стандартного жилья;</a:t>
            </a:r>
          </a:p>
          <a:p>
            <a:pPr algn="just"/>
            <a:r>
              <a:rPr lang="ru-RU" sz="1500" b="1" dirty="0" smtClean="0"/>
              <a:t>- снижения административной нагрузки на застройщиков, совершенствования нормативно-правовой базы и порядка регулирования в сфере жилищного строительства;</a:t>
            </a:r>
          </a:p>
          <a:p>
            <a:pPr algn="just"/>
            <a:r>
              <a:rPr lang="ru-RU" sz="1500" b="1" dirty="0" smtClean="0"/>
              <a:t>- обеспечения эффективного использования земель в целях массового жилищного строительства;</a:t>
            </a:r>
          </a:p>
          <a:p>
            <a:pPr algn="just"/>
            <a:r>
              <a:rPr lang="ru-RU" sz="1500" b="1" dirty="0" smtClean="0"/>
              <a:t>- реализации мероприятий по оказанию гражданам поддержки в улучшении жилищных условий, включая обеспечение жильем категорий граждан, установленных федеральным законодательством</a:t>
            </a:r>
            <a:endParaRPr lang="ru-RU" sz="1500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30306" y="3112751"/>
            <a:ext cx="11424621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результаты</a:t>
            </a:r>
            <a:r>
              <a:rPr lang="ru-RU" sz="1500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: </a:t>
            </a:r>
          </a:p>
          <a:p>
            <a:pPr algn="just">
              <a:buFontTx/>
              <a:buChar char="-"/>
            </a:pPr>
            <a:r>
              <a:rPr lang="ru-RU" sz="1500" b="1" dirty="0" smtClean="0"/>
              <a:t> реализованы проекты по развитию территорий, расположенных в границах населенных пунктов, предусматривающих строительство жилья, которые включены в государственные программы субъектов Российской Федерации по развитию жилищного строительства;</a:t>
            </a:r>
          </a:p>
          <a:p>
            <a:pPr algn="just">
              <a:buFontTx/>
              <a:buChar char="-"/>
            </a:pPr>
            <a:r>
              <a:rPr lang="ru-RU" sz="15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  </a:t>
            </a:r>
            <a:r>
              <a:rPr lang="ru-RU" sz="1500" b="1" kern="0" dirty="0" smtClean="0">
                <a:cs typeface="Calibri Light" panose="020F0302020204030204" pitchFamily="34" charset="0"/>
                <a:sym typeface="Arial"/>
              </a:rPr>
              <a:t>к 2025 году обеспечен ввод жилья в объеме 2 ,147 млн. кв. метров в год;</a:t>
            </a:r>
          </a:p>
          <a:p>
            <a:pPr algn="just">
              <a:buFontTx/>
              <a:buChar char="-"/>
            </a:pPr>
            <a:r>
              <a:rPr lang="ru-RU" sz="1500" b="1" dirty="0" smtClean="0"/>
              <a:t> обеспечено достижение целевых показателей, предусмотренных целевой моделью «Получение разрешения на строительство и территориальное планирование», в том числе сокращены сроки предоставления услуги по  получению разрешения на строительство ;</a:t>
            </a:r>
          </a:p>
          <a:p>
            <a:pPr algn="just">
              <a:buFontTx/>
              <a:buChar char="-"/>
            </a:pPr>
            <a:r>
              <a:rPr lang="ru-RU" sz="1500" b="1" kern="0" dirty="0" smtClean="0">
                <a:cs typeface="Calibri Light" panose="020F0302020204030204" pitchFamily="34" charset="0"/>
                <a:sym typeface="Arial"/>
              </a:rPr>
              <a:t> о</a:t>
            </a:r>
            <a:r>
              <a:rPr lang="ru-RU" sz="1500" b="1" dirty="0" smtClean="0"/>
              <a:t>существлен переход к прохождению административных процедур в жилищном строительстве по принципу «одного окна»;</a:t>
            </a:r>
          </a:p>
          <a:p>
            <a:pPr algn="just">
              <a:buFontTx/>
              <a:buChar char="-"/>
            </a:pPr>
            <a:r>
              <a:rPr lang="ru-RU" sz="1500" b="1" kern="0" dirty="0" smtClean="0">
                <a:cs typeface="Calibri Light" panose="020F0302020204030204" pitchFamily="34" charset="0"/>
                <a:sym typeface="Arial"/>
              </a:rPr>
              <a:t>  о</a:t>
            </a:r>
            <a:r>
              <a:rPr lang="ru-RU" sz="1500" b="1" dirty="0" smtClean="0"/>
              <a:t>беспечена интеграция Единой информационной системы жилищного строительства с порталом </a:t>
            </a:r>
            <a:r>
              <a:rPr lang="ru-RU" sz="1500" b="1" dirty="0" err="1" smtClean="0"/>
              <a:t>госуслуг</a:t>
            </a:r>
            <a:r>
              <a:rPr lang="ru-RU" sz="1500" b="1" dirty="0" smtClean="0"/>
              <a:t>, единой системой идентификации и аутентификации, информационной системой обеспечения градостроительной деятельности Челябинской области, единым государственным реестром заключений экспертизы проектной документации объектов капитального строительства, единым государственным реестром недвижимости;</a:t>
            </a:r>
          </a:p>
          <a:p>
            <a:pPr algn="just">
              <a:buFontTx/>
              <a:buChar char="-"/>
            </a:pPr>
            <a:r>
              <a:rPr lang="ru-RU" sz="1500" b="1" dirty="0" smtClean="0"/>
              <a:t> не менее 50 % процедур исчерпывающего перечня административных процедур в сфере строительства осуществляются в электронном виде</a:t>
            </a:r>
          </a:p>
          <a:p>
            <a:pPr algn="just">
              <a:buFontTx/>
              <a:buChar char="-"/>
            </a:pPr>
            <a:endParaRPr lang="ru-RU" sz="1400" b="1" kern="0" dirty="0" smtClean="0"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ОБЛАСТИ»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ЗАДАЧИ РЕГИОНАЛЬНОГО ПРОЕКТА «ЖИЛЬЕ»</a:t>
            </a:r>
          </a:p>
        </p:txBody>
      </p:sp>
    </p:spTree>
    <p:extLst>
      <p:ext uri="{BB962C8B-B14F-4D97-AF65-F5344CB8AC3E}">
        <p14:creationId xmlns=""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837855" y="1342469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«1» 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1117476" y="1089025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084037" y="1537531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«Безденежное» соглашение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В РАМКАХ РЕГИОНАЛЬНОГО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ПРОЕКТА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«ЖИЛЬЕ»</a:t>
            </a:r>
          </a:p>
        </p:txBody>
      </p:sp>
    </p:spTree>
    <p:extLst>
      <p:ext uri="{BB962C8B-B14F-4D97-AF65-F5344CB8AC3E}">
        <p14:creationId xmlns=""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ПОКАЗАТЕЛИ И РЕЗУЛЬТАТЫ (в соответствии с Соглашением)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8030" y="1074669"/>
          <a:ext cx="11274016" cy="35050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82299"/>
                <a:gridCol w="1183341"/>
                <a:gridCol w="806824"/>
                <a:gridCol w="1290917"/>
                <a:gridCol w="968189"/>
                <a:gridCol w="892884"/>
                <a:gridCol w="849854"/>
                <a:gridCol w="882127"/>
                <a:gridCol w="817581"/>
              </a:tblGrid>
              <a:tr h="635798">
                <a:tc rowSpan="3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Значения показателей по годам реализации проекта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75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</a:t>
                      </a:r>
                    </a:p>
                    <a:p>
                      <a:pPr algn="ctr"/>
                      <a:r>
                        <a:rPr lang="ru-RU" sz="1600" dirty="0" smtClean="0"/>
                        <a:t>год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 </a:t>
                      </a:r>
                    </a:p>
                    <a:p>
                      <a:pPr algn="ctr"/>
                      <a:r>
                        <a:rPr lang="ru-RU" sz="1600" dirty="0" smtClean="0"/>
                        <a:t>год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</a:t>
                      </a:r>
                      <a:r>
                        <a:rPr lang="ru-RU" sz="1600" baseline="0" dirty="0" smtClean="0"/>
                        <a:t> год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2023 </a:t>
                      </a:r>
                    </a:p>
                    <a:p>
                      <a:pPr algn="ctr"/>
                      <a:r>
                        <a:rPr lang="ru-RU" sz="1600" dirty="0" smtClean="0"/>
                        <a:t>год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2024 год</a:t>
                      </a:r>
                      <a:endParaRPr lang="ru-RU" sz="1600" dirty="0"/>
                    </a:p>
                  </a:txBody>
                  <a:tcPr/>
                </a:tc>
              </a:tr>
              <a:tr h="9009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Факт </a:t>
                      </a:r>
                    </a:p>
                    <a:p>
                      <a:pPr algn="ctr"/>
                      <a:r>
                        <a:rPr lang="ru-RU" sz="1600" dirty="0" smtClean="0"/>
                        <a:t>по итогам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I</a:t>
                      </a:r>
                      <a:r>
                        <a:rPr lang="ru-RU" sz="1600" baseline="0" dirty="0" smtClean="0"/>
                        <a:t> квартала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039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</a:tr>
              <a:tr h="94506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Увеличение объема жилищного строительства не менее чем до</a:t>
                      </a:r>
                      <a:r>
                        <a:rPr lang="ru-RU" sz="1600" baseline="0" dirty="0" smtClean="0"/>
                        <a:t> 2,147 млн. кв. метров в год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Млн. кв. метров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1,574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0,243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1,753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1,682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1,861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2,004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2,147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ПОКАЗАТЕЛИ И РЕЗУЛЬТАТЫ (в соответствии с региональным проектом)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5153" y="904162"/>
          <a:ext cx="11618257" cy="5684580"/>
        </p:xfrm>
        <a:graphic>
          <a:graphicData uri="http://schemas.openxmlformats.org/drawingml/2006/table">
            <a:tbl>
              <a:tblPr/>
              <a:tblGrid>
                <a:gridCol w="5432612"/>
                <a:gridCol w="796066"/>
                <a:gridCol w="1151068"/>
                <a:gridCol w="828339"/>
                <a:gridCol w="957430"/>
                <a:gridCol w="914400"/>
                <a:gridCol w="806824"/>
                <a:gridCol w="731518"/>
              </a:tblGrid>
              <a:tr h="23430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показателя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Значения показателей по годам реализации проекта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2022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2023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2024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Факт на 01.04.2019 г.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569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Arial Unicode MS"/>
                        </a:rPr>
                        <a:t>Увеличение объема жилищного строительства, млн. кв. метров</a:t>
                      </a:r>
                      <a:endParaRPr lang="ru-RU" sz="1300" b="1" dirty="0">
                        <a:latin typeface="Calibri"/>
                      </a:endParaRPr>
                    </a:p>
                  </a:txBody>
                  <a:tcPr marL="57318" marR="5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1,574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0,243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1,753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1,682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1,861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2,004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2,147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69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Arial Unicode MS"/>
                        </a:rPr>
                        <a:t>Объем ввода в многоквартирных жилых домах в год, млн. кв. метров</a:t>
                      </a:r>
                      <a:endParaRPr lang="ru-RU" sz="1300" b="1" dirty="0">
                        <a:latin typeface="Calibri"/>
                      </a:endParaRPr>
                    </a:p>
                  </a:txBody>
                  <a:tcPr marL="57318" marR="5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0,868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0,107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0,94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0,926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0,952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1,154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1,277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69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Arial Unicode MS"/>
                        </a:rPr>
                        <a:t>Объем ввода жилья, построенного населением, млн. кв. метров</a:t>
                      </a:r>
                      <a:endParaRPr lang="ru-RU" sz="1300" b="1" dirty="0">
                        <a:latin typeface="Calibri"/>
                      </a:endParaRPr>
                    </a:p>
                  </a:txBody>
                  <a:tcPr marL="57318" marR="5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0,706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0,136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0,813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0,756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0,909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0,85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0,87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53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Arial Unicode MS"/>
                        </a:rPr>
                        <a:t>Ввод жилья в рамках мероприятия по стимулированию программ развития жилищного строительства, млн. кв. метров</a:t>
                      </a:r>
                      <a:endParaRPr lang="ru-RU" sz="1300" b="1">
                        <a:latin typeface="Calibri"/>
                      </a:endParaRPr>
                    </a:p>
                  </a:txBody>
                  <a:tcPr marL="57318" marR="5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69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Arial Unicode MS"/>
                        </a:rPr>
                        <a:t>Объем многоквартирного жилья в стадии строительства, млн. кв. метров</a:t>
                      </a:r>
                      <a:endParaRPr lang="ru-RU" sz="1300" b="1">
                        <a:latin typeface="Calibri"/>
                      </a:endParaRPr>
                    </a:p>
                  </a:txBody>
                  <a:tcPr marL="57318" marR="5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3,015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413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Arial Unicode MS"/>
                        </a:rPr>
                        <a:t>Площадь земельных участков, вовлеченных в оборот в рамках Федерального закона от 24.07.2008 г. № 161-ФЗ «О содействии развитию жилищного строительства», тыс. га</a:t>
                      </a:r>
                      <a:endParaRPr lang="ru-RU" sz="1300" b="1" dirty="0">
                        <a:latin typeface="Calibri"/>
                      </a:endParaRPr>
                    </a:p>
                  </a:txBody>
                  <a:tcPr marL="57318" marR="5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0,024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0,001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0,075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0,014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0,045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0,025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0,019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53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Arial Unicode MS"/>
                        </a:rPr>
                        <a:t>Площадь земельных участков, вовлеченных в оборот в целях жилищного строительства, тыс. га</a:t>
                      </a:r>
                      <a:endParaRPr lang="ru-RU" sz="1300" b="1">
                        <a:latin typeface="Calibri"/>
                      </a:endParaRPr>
                    </a:p>
                  </a:txBody>
                  <a:tcPr marL="57318" marR="5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0,205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0,049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0,21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0,215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0,215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0,22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0,23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853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Arial Unicode MS"/>
                        </a:rPr>
                        <a:t>Срок получения разрешения на строительство и ввод объекта в эксплуатацию, рабочих дней</a:t>
                      </a:r>
                      <a:endParaRPr lang="ru-RU" sz="1300" b="1">
                        <a:latin typeface="Calibri"/>
                      </a:endParaRPr>
                    </a:p>
                  </a:txBody>
                  <a:tcPr marL="57318" marR="5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137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Arial Unicode MS"/>
                        </a:rPr>
                        <a:t>Срок проведения экспертизы проектной документации и результатов инженерных изысканий для объектов жилищного строительства, дни</a:t>
                      </a:r>
                      <a:endParaRPr lang="ru-RU" sz="1300" b="1">
                        <a:latin typeface="Calibri"/>
                      </a:endParaRPr>
                    </a:p>
                  </a:txBody>
                  <a:tcPr marL="57318" marR="5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569">
                <a:tc>
                  <a:txBody>
                    <a:bodyPr/>
                    <a:lstStyle/>
                    <a:p>
                      <a:pPr marR="71755" algn="just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Arial Unicode MS"/>
                        </a:rPr>
                        <a:t>Средняя стоимость модельного жилья на первичном рынке, тыс. рублей</a:t>
                      </a:r>
                      <a:endParaRPr lang="ru-RU" sz="1300" b="1">
                        <a:latin typeface="Calibri"/>
                      </a:endParaRPr>
                    </a:p>
                  </a:txBody>
                  <a:tcPr marL="57318" marR="573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39 600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3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3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8" marR="57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7988060" y="957532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905790" y="2133600"/>
            <a:ext cx="5430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– 0,0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47095" y="3141663"/>
            <a:ext cx="5636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0,0 млн. рублей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595959"/>
                </a:solidFill>
                <a:cs typeface="Arial" panose="020B0604020202020204" pitchFamily="34" charset="0"/>
              </a:rPr>
              <a:t>МИНИСТЕРСТВО СТРОИТЕЛЬСТВА И ИНФРАСТРУКТУРЫ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РЕГИОНАЛЬНОГО ПРОЕКТА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«ЖИЛЬЕ»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102732" y="1472452"/>
            <a:ext cx="2880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000" b="1" dirty="0" smtClean="0">
                <a:latin typeface="+mj-lt"/>
                <a:ea typeface="MS Mincho" pitchFamily="49" charset="-128"/>
                <a:cs typeface="Times New Roman" pitchFamily="18" charset="0"/>
              </a:rPr>
              <a:t>«0,0»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5482</TotalTime>
  <Words>714</Words>
  <Application>Microsoft Office PowerPoint</Application>
  <PresentationFormat>Произвольный</PresentationFormat>
  <Paragraphs>191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razumova</cp:lastModifiedBy>
  <cp:revision>414</cp:revision>
  <cp:lastPrinted>2019-03-06T04:44:55Z</cp:lastPrinted>
  <dcterms:created xsi:type="dcterms:W3CDTF">2018-11-27T09:04:21Z</dcterms:created>
  <dcterms:modified xsi:type="dcterms:W3CDTF">2019-04-22T13:31:43Z</dcterms:modified>
</cp:coreProperties>
</file>