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76F0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1 этап</c:v>
                </c:pt>
              </c:strCache>
            </c:strRef>
          </c:tx>
          <c:spPr>
            <a:gradFill>
              <a:gsLst>
                <a:gs pos="0">
                  <a:srgbClr val="FF0000"/>
                </a:gs>
                <a:gs pos="100000">
                  <a:srgbClr val="F76F09"/>
                </a:gs>
              </a:gsLst>
              <a:lin ang="16200000" scaled="1"/>
            </a:gradFill>
          </c:spPr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>
                    <a:latin typeface="Arial" pitchFamily="34" charset="0"/>
                    <a:cs typeface="Arial" pitchFamily="34" charset="0"/>
                  </a:defRPr>
                </a:pPr>
                <a:endParaRPr lang="ru-RU"/>
              </a:p>
            </c:txPr>
            <c:showVal val="1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Лист1!$A$2:$A$3</c:f>
              <c:numCache>
                <c:formatCode>General</c:formatCode>
                <c:ptCount val="2"/>
                <c:pt idx="0">
                  <c:v>2020</c:v>
                </c:pt>
                <c:pt idx="1">
                  <c:v>2035</c:v>
                </c:pt>
              </c:numCache>
            </c:num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50</c:v>
                </c:pt>
                <c:pt idx="1">
                  <c:v>150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ACD8-441C-9B5E-61340EFC9099}"/>
            </c:ext>
          </c:extLst>
        </c:ser>
        <c:axId val="84091648"/>
        <c:axId val="84093184"/>
      </c:barChart>
      <c:catAx>
        <c:axId val="84091648"/>
        <c:scaling>
          <c:orientation val="minMax"/>
        </c:scaling>
        <c:axPos val="b"/>
        <c:numFmt formatCode="General" sourceLinked="0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ru-RU"/>
          </a:p>
        </c:txPr>
        <c:crossAx val="84093184"/>
        <c:crosses val="autoZero"/>
        <c:auto val="1"/>
        <c:lblAlgn val="ctr"/>
        <c:lblOffset val="100"/>
      </c:catAx>
      <c:valAx>
        <c:axId val="84093184"/>
        <c:scaling>
          <c:orientation val="minMax"/>
        </c:scaling>
        <c:delete val="1"/>
        <c:axPos val="l"/>
        <c:numFmt formatCode="General" sourceLinked="1"/>
        <c:tickLblPos val="none"/>
        <c:crossAx val="84091648"/>
        <c:crosses val="autoZero"/>
        <c:crossBetween val="between"/>
      </c:valAx>
    </c:plotArea>
    <c:plotVisOnly val="1"/>
    <c:dispBlanksAs val="gap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47F99F-318F-4456-B7E7-449661DECF6F}" type="datetimeFigureOut">
              <a:rPr lang="ru-RU" smtClean="0"/>
              <a:pPr/>
              <a:t>10.07.2017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EE0DAC-2ABD-4F38-A63F-89F68A77790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E0DAC-2ABD-4F38-A63F-89F68A77790B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BEE0DAC-2ABD-4F38-A63F-89F68A77790B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C994-AC9B-47ED-9259-7E424E9B6B59}" type="datetimeFigureOut">
              <a:rPr lang="ru-RU" smtClean="0"/>
              <a:pPr/>
              <a:t>10.07.2017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7F6FF-2587-48A0-B0B0-806B7C7C33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C994-AC9B-47ED-9259-7E424E9B6B59}" type="datetimeFigureOut">
              <a:rPr lang="ru-RU" smtClean="0"/>
              <a:pPr/>
              <a:t>10.07.2017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7F6FF-2587-48A0-B0B0-806B7C7C33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C994-AC9B-47ED-9259-7E424E9B6B59}" type="datetimeFigureOut">
              <a:rPr lang="ru-RU" smtClean="0"/>
              <a:pPr/>
              <a:t>10.07.2017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7F6FF-2587-48A0-B0B0-806B7C7C33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C994-AC9B-47ED-9259-7E424E9B6B59}" type="datetimeFigureOut">
              <a:rPr lang="ru-RU" smtClean="0"/>
              <a:pPr/>
              <a:t>10.07.2017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7F6FF-2587-48A0-B0B0-806B7C7C33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C994-AC9B-47ED-9259-7E424E9B6B59}" type="datetimeFigureOut">
              <a:rPr lang="ru-RU" smtClean="0"/>
              <a:pPr/>
              <a:t>10.07.2017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7F6FF-2587-48A0-B0B0-806B7C7C33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C994-AC9B-47ED-9259-7E424E9B6B59}" type="datetimeFigureOut">
              <a:rPr lang="ru-RU" smtClean="0"/>
              <a:pPr/>
              <a:t>10.07.2017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7F6FF-2587-48A0-B0B0-806B7C7C33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C994-AC9B-47ED-9259-7E424E9B6B59}" type="datetimeFigureOut">
              <a:rPr lang="ru-RU" smtClean="0"/>
              <a:pPr/>
              <a:t>10.07.2017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7F6FF-2587-48A0-B0B0-806B7C7C33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C994-AC9B-47ED-9259-7E424E9B6B59}" type="datetimeFigureOut">
              <a:rPr lang="ru-RU" smtClean="0"/>
              <a:pPr/>
              <a:t>10.07.2017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7F6FF-2587-48A0-B0B0-806B7C7C33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C994-AC9B-47ED-9259-7E424E9B6B59}" type="datetimeFigureOut">
              <a:rPr lang="ru-RU" smtClean="0"/>
              <a:pPr/>
              <a:t>10.07.2017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7F6FF-2587-48A0-B0B0-806B7C7C33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C994-AC9B-47ED-9259-7E424E9B6B59}" type="datetimeFigureOut">
              <a:rPr lang="ru-RU" smtClean="0"/>
              <a:pPr/>
              <a:t>10.07.2017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7F6FF-2587-48A0-B0B0-806B7C7C33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FC994-AC9B-47ED-9259-7E424E9B6B59}" type="datetimeFigureOut">
              <a:rPr lang="ru-RU" smtClean="0"/>
              <a:pPr/>
              <a:t>10.07.2017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7F6FF-2587-48A0-B0B0-806B7C7C33B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FC994-AC9B-47ED-9259-7E424E9B6B59}" type="datetimeFigureOut">
              <a:rPr lang="ru-RU" smtClean="0"/>
              <a:pPr/>
              <a:t>10.07.2017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7F6FF-2587-48A0-B0B0-806B7C7C33B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23728" y="332656"/>
            <a:ext cx="7020272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 descr="Стратегия 2035 лого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1547664" cy="105053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59632" y="908720"/>
            <a:ext cx="72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Отраслевые стратегические приоритеты, цели и задачи</a:t>
            </a:r>
            <a:r>
              <a:rPr lang="en-U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социально-экономического развития Челябинской области до 2035 года</a:t>
            </a:r>
            <a:endParaRPr lang="ru-RU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95736" y="476672"/>
            <a:ext cx="66247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Министерство экономического развития Челябинской области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563888" y="116632"/>
            <a:ext cx="525658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Развитие малого и среднего предпринимательства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1520" y="1628800"/>
            <a:ext cx="136815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Отраслевыеприоритеты</a:t>
            </a:r>
            <a:endParaRPr lang="ru-RU" sz="1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ru-RU" sz="1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en-US" sz="1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ru-RU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ru-RU" sz="1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Отраслевые</a:t>
            </a:r>
          </a:p>
          <a:p>
            <a:r>
              <a:rPr lang="ru-RU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цели</a:t>
            </a:r>
          </a:p>
          <a:p>
            <a:endParaRPr lang="ru-RU" sz="1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ru-RU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ru-RU" sz="1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ru-RU" sz="1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ru-RU" sz="1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r>
              <a:rPr lang="ru-RU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Отраслевые</a:t>
            </a:r>
          </a:p>
          <a:p>
            <a:r>
              <a:rPr lang="ru-RU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задачи</a:t>
            </a:r>
          </a:p>
          <a:p>
            <a:endParaRPr lang="ru-RU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ru-RU" sz="1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ru-RU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547664" y="2636912"/>
            <a:ext cx="3528392" cy="52168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1200" dirty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1300" dirty="0" smtClean="0">
                <a:latin typeface="Arial" pitchFamily="34" charset="0"/>
                <a:cs typeface="Arial" pitchFamily="34" charset="0"/>
              </a:rPr>
              <a:t>Увеличение доли МСП в валовом региональном продукте.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300" dirty="0" smtClean="0">
                <a:latin typeface="Arial" pitchFamily="34" charset="0"/>
                <a:cs typeface="Arial" pitchFamily="34" charset="0"/>
              </a:rPr>
              <a:t>Увеличение количества занятых в малом и среднем бизнесе.</a:t>
            </a:r>
          </a:p>
          <a:p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100" b="1" dirty="0" smtClean="0">
                <a:latin typeface="Arial" pitchFamily="34" charset="0"/>
                <a:cs typeface="Arial" pitchFamily="34" charset="0"/>
              </a:rPr>
              <a:t>Создание новых и развитие имеющихся объектов инфраструктуры для бизнеса, а также обеспечение их доступности.</a:t>
            </a:r>
          </a:p>
          <a:p>
            <a:pPr algn="just">
              <a:buFont typeface="Arial" pitchFamily="34" charset="0"/>
              <a:buChar char="•"/>
            </a:pPr>
            <a:r>
              <a:rPr lang="ru-RU" sz="1100" b="1" dirty="0" smtClean="0">
                <a:latin typeface="Arial" pitchFamily="34" charset="0"/>
                <a:cs typeface="Arial" pitchFamily="34" charset="0"/>
              </a:rPr>
              <a:t>Снижение налоговой нагрузки, «налоговые каникулы» для приоритетных видов МСП.</a:t>
            </a:r>
          </a:p>
          <a:p>
            <a:pPr algn="just">
              <a:buFont typeface="Arial" pitchFamily="34" charset="0"/>
              <a:buChar char="•"/>
            </a:pPr>
            <a:r>
              <a:rPr lang="ru-RU" sz="1100" b="1" dirty="0" smtClean="0">
                <a:latin typeface="Arial" pitchFamily="34" charset="0"/>
                <a:cs typeface="Arial" pitchFamily="34" charset="0"/>
              </a:rPr>
              <a:t>Объединение МСП в консорциумы и кластеры.</a:t>
            </a:r>
          </a:p>
          <a:p>
            <a:pPr algn="just">
              <a:buFont typeface="Arial" pitchFamily="34" charset="0"/>
              <a:buChar char="•"/>
            </a:pPr>
            <a:r>
              <a:rPr lang="ru-RU" sz="1100" b="1" dirty="0" smtClean="0">
                <a:latin typeface="Arial" pitchFamily="34" charset="0"/>
                <a:cs typeface="Arial" pitchFamily="34" charset="0"/>
              </a:rPr>
              <a:t>Комплексная система обучения предпринимательству (начиная с раннего возраста).</a:t>
            </a:r>
          </a:p>
          <a:p>
            <a:pPr algn="just">
              <a:buFont typeface="Arial" pitchFamily="34" charset="0"/>
              <a:buChar char="•"/>
            </a:pPr>
            <a:r>
              <a:rPr lang="ru-RU" sz="1100" b="1" dirty="0" smtClean="0">
                <a:latin typeface="Arial" pitchFamily="34" charset="0"/>
                <a:cs typeface="Arial" pitchFamily="34" charset="0"/>
              </a:rPr>
              <a:t>Развитие системы образовательных программ для СМСП, включая краткосрочные программы переподготовки.</a:t>
            </a:r>
          </a:p>
          <a:p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endParaRPr lang="ru-RU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ru-RU" sz="1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ru-RU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508104" y="1916832"/>
            <a:ext cx="3635896" cy="58246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endParaRPr lang="en-US" sz="1600" dirty="0">
              <a:latin typeface="Arial" pitchFamily="34" charset="0"/>
              <a:cs typeface="Arial" pitchFamily="34" charset="0"/>
            </a:endParaRPr>
          </a:p>
          <a:p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endParaRPr lang="en-US" sz="11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1300" dirty="0" smtClean="0">
                <a:latin typeface="Arial" pitchFamily="34" charset="0"/>
                <a:cs typeface="Arial" pitchFamily="34" charset="0"/>
              </a:rPr>
              <a:t>Увеличение доли МСП в валовом региональном продукте.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300" dirty="0" smtClean="0">
                <a:latin typeface="Arial" pitchFamily="34" charset="0"/>
                <a:cs typeface="Arial" pitchFamily="34" charset="0"/>
              </a:rPr>
              <a:t>Увеличение количества занятых в малом и среднем бизнесе.</a:t>
            </a:r>
          </a:p>
          <a:p>
            <a:pPr algn="just">
              <a:buFont typeface="Wingdings" pitchFamily="2" charset="2"/>
              <a:buChar char="Ø"/>
            </a:pPr>
            <a:r>
              <a:rPr lang="ru-RU" sz="1300" dirty="0" smtClean="0">
                <a:latin typeface="Arial" pitchFamily="34" charset="0"/>
                <a:cs typeface="Arial" pitchFamily="34" charset="0"/>
              </a:rPr>
              <a:t>Увеличение доли продукции высокотехнологичных компаний в структуре оборота СМСП</a:t>
            </a:r>
            <a:endParaRPr lang="ru-RU" sz="8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7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100" b="1" dirty="0" smtClean="0">
                <a:latin typeface="Arial" pitchFamily="34" charset="0"/>
                <a:cs typeface="Arial" pitchFamily="34" charset="0"/>
              </a:rPr>
              <a:t>Развитие имеющихся объектов инфраструктуры для бизнеса, а также обеспечение их доступности </a:t>
            </a:r>
            <a:r>
              <a:rPr lang="ru-RU" sz="1050" i="1" dirty="0" smtClean="0">
                <a:latin typeface="Arial" pitchFamily="34" charset="0"/>
                <a:cs typeface="Arial" pitchFamily="34" charset="0"/>
              </a:rPr>
              <a:t>(РЛК, ЦИСС, Центр инжиниринга, Центр </a:t>
            </a:r>
            <a:r>
              <a:rPr lang="ru-RU" sz="1050" i="1" dirty="0" err="1" smtClean="0">
                <a:latin typeface="Arial" pitchFamily="34" charset="0"/>
                <a:cs typeface="Arial" pitchFamily="34" charset="0"/>
              </a:rPr>
              <a:t>прототипирования</a:t>
            </a:r>
            <a:r>
              <a:rPr lang="ru-RU" sz="1050" i="1" dirty="0" smtClean="0">
                <a:latin typeface="Arial" pitchFamily="34" charset="0"/>
                <a:cs typeface="Arial" pitchFamily="34" charset="0"/>
              </a:rPr>
              <a:t>, Центр сертификации, стандартизации и испытаний, Инновационный бизнес-инкубатор, Центр предоставления гарантий, Центр </a:t>
            </a:r>
            <a:r>
              <a:rPr lang="ru-RU" sz="1050" i="1" dirty="0" err="1" smtClean="0">
                <a:latin typeface="Arial" pitchFamily="34" charset="0"/>
                <a:cs typeface="Arial" pitchFamily="34" charset="0"/>
              </a:rPr>
              <a:t>микрофинансирования</a:t>
            </a:r>
            <a:r>
              <a:rPr lang="ru-RU" sz="1050" i="1" dirty="0" smtClean="0">
                <a:latin typeface="Arial" pitchFamily="34" charset="0"/>
                <a:cs typeface="Arial" pitchFamily="34" charset="0"/>
              </a:rPr>
              <a:t>, ЦМИТ, ЦПП).</a:t>
            </a:r>
            <a:endParaRPr lang="ru-RU" sz="1100" i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1100" b="1" dirty="0" smtClean="0">
                <a:latin typeface="Arial" pitchFamily="34" charset="0"/>
                <a:cs typeface="Arial" pitchFamily="34" charset="0"/>
              </a:rPr>
              <a:t>Выстраивание сотрудничества СМСП с крупными предприятиями области на долгосрочный период.</a:t>
            </a:r>
          </a:p>
          <a:p>
            <a:pPr algn="just">
              <a:buFont typeface="Arial" pitchFamily="34" charset="0"/>
              <a:buChar char="•"/>
            </a:pPr>
            <a:r>
              <a:rPr lang="ru-RU" sz="1100" b="1" dirty="0" smtClean="0">
                <a:latin typeface="Arial" pitchFamily="34" charset="0"/>
                <a:cs typeface="Arial" pitchFamily="34" charset="0"/>
              </a:rPr>
              <a:t>Повышение инновационной и инвестиционной активности МСП.</a:t>
            </a:r>
          </a:p>
          <a:p>
            <a:pPr algn="just">
              <a:buFont typeface="Arial" pitchFamily="34" charset="0"/>
              <a:buChar char="•"/>
            </a:pPr>
            <a:r>
              <a:rPr lang="ru-RU" sz="1100" b="1" dirty="0" err="1" smtClean="0">
                <a:latin typeface="Arial" pitchFamily="34" charset="0"/>
                <a:cs typeface="Arial" pitchFamily="34" charset="0"/>
              </a:rPr>
              <a:t>Брендирование</a:t>
            </a:r>
            <a:r>
              <a:rPr lang="ru-RU" sz="1100" b="1" dirty="0" smtClean="0">
                <a:latin typeface="Arial" pitchFamily="34" charset="0"/>
                <a:cs typeface="Arial" pitchFamily="34" charset="0"/>
              </a:rPr>
              <a:t> региона как лучшего с точки зрения развития МСП.</a:t>
            </a:r>
          </a:p>
          <a:p>
            <a:endParaRPr lang="ru-RU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ru-RU" sz="16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endParaRPr lang="ru-RU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5292080" y="2852936"/>
            <a:ext cx="117727" cy="3888432"/>
          </a:xfrm>
          <a:prstGeom prst="rect">
            <a:avLst/>
          </a:prstGeom>
          <a:gradFill>
            <a:gsLst>
              <a:gs pos="0">
                <a:srgbClr val="FF0000"/>
              </a:gs>
              <a:gs pos="100000">
                <a:srgbClr val="F76F09"/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763688" y="2276872"/>
            <a:ext cx="256329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</a:t>
            </a:r>
            <a:r>
              <a:rPr lang="ru-RU" sz="16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реднесрочный</a:t>
            </a:r>
            <a:r>
              <a:rPr lang="ru-RU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период</a:t>
            </a:r>
          </a:p>
          <a:p>
            <a:r>
              <a:rPr lang="ru-RU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2020 </a:t>
            </a:r>
            <a:r>
              <a:rPr lang="ru-RU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и 2025 год) </a:t>
            </a:r>
            <a:endParaRPr lang="ru-RU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12160" y="2276872"/>
            <a:ext cx="2520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Долгосрочный период </a:t>
            </a:r>
          </a:p>
          <a:p>
            <a:r>
              <a:rPr lang="ru-RU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(2035 год)</a:t>
            </a:r>
            <a:endParaRPr lang="ru-RU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5220072" y="2852936"/>
            <a:ext cx="72008" cy="3888432"/>
          </a:xfrm>
          <a:prstGeom prst="rect">
            <a:avLst/>
          </a:prstGeom>
          <a:gradFill>
            <a:gsLst>
              <a:gs pos="0">
                <a:srgbClr val="FF0000"/>
              </a:gs>
              <a:gs pos="100000">
                <a:srgbClr val="F76F09"/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1763688" y="1556792"/>
            <a:ext cx="68407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dirty="0" smtClean="0">
                <a:latin typeface="Arial" pitchFamily="34" charset="0"/>
                <a:cs typeface="Arial" pitchFamily="34" charset="0"/>
              </a:rPr>
              <a:t>Челябинская область – центр развития малого и среднего бизнеса в Уральском федеральном округе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123728" y="332656"/>
            <a:ext cx="7020272" cy="50405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Рисунок 3" descr="Стратегия 2035 лого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1547664" cy="105053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259632" y="908720"/>
            <a:ext cx="7200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Сроки и результаты реализации Стратегии 2035</a:t>
            </a:r>
            <a:endParaRPr lang="ru-RU" sz="16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23728" y="548680"/>
            <a:ext cx="66247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Arial" pitchFamily="34" charset="0"/>
                <a:cs typeface="Arial" pitchFamily="34" charset="0"/>
              </a:rPr>
              <a:t>Министерство экономического развития Челябинской области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707904" y="116632"/>
            <a:ext cx="5112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Развитие малого и среднего предпринимательства</a:t>
            </a:r>
          </a:p>
          <a:p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95536" y="1484784"/>
            <a:ext cx="288032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Доля среднесписочной численности работников занятых у СМСП, в общей численности занятого населения, %</a:t>
            </a:r>
          </a:p>
          <a:p>
            <a:pPr algn="just"/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endParaRPr lang="ru-RU" sz="1400" dirty="0"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endParaRPr lang="ru-RU" sz="1400" dirty="0">
              <a:latin typeface="Arial" pitchFamily="34" charset="0"/>
              <a:cs typeface="Arial" pitchFamily="34" charset="0"/>
            </a:endParaRPr>
          </a:p>
          <a:p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400" dirty="0" smtClean="0">
                <a:latin typeface="Arial" pitchFamily="34" charset="0"/>
                <a:cs typeface="Arial" pitchFamily="34" charset="0"/>
              </a:rPr>
              <a:t>Количество СМСП в расчете на 1 тыс. чел населения, ед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923928" y="2132856"/>
            <a:ext cx="51125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600" dirty="0" smtClean="0">
                <a:latin typeface="Arial" pitchFamily="34" charset="0"/>
                <a:cs typeface="Arial" pitchFamily="34" charset="0"/>
              </a:rPr>
              <a:t>Доля малого и среднего предпринимательства в валовом региональном продукте, %</a:t>
            </a:r>
          </a:p>
          <a:p>
            <a:pPr algn="just"/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16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6" name="Диаграмма 25"/>
          <p:cNvGraphicFramePr/>
          <p:nvPr/>
        </p:nvGraphicFramePr>
        <p:xfrm>
          <a:off x="323528" y="4725144"/>
          <a:ext cx="3312368" cy="20162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7380312" y="6553944"/>
            <a:ext cx="2007123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i="1" dirty="0" smtClean="0">
                <a:latin typeface="Arial" pitchFamily="34" charset="0"/>
                <a:cs typeface="Arial" pitchFamily="34" charset="0"/>
              </a:rPr>
              <a:t>*тип графика  на выбор</a:t>
            </a:r>
            <a:endParaRPr lang="ru-RU" sz="900" i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Users\shvedovak\Desktop\Безымянный.png"/>
          <p:cNvPicPr>
            <a:picLocks noChangeAspect="1" noChangeArrowheads="1"/>
          </p:cNvPicPr>
          <p:nvPr/>
        </p:nvPicPr>
        <p:blipFill>
          <a:blip r:embed="rId5" cstate="print"/>
          <a:srcRect r="7671" b="52448"/>
          <a:stretch>
            <a:fillRect/>
          </a:stretch>
        </p:blipFill>
        <p:spPr bwMode="auto">
          <a:xfrm>
            <a:off x="3923928" y="2780928"/>
            <a:ext cx="5112568" cy="2232248"/>
          </a:xfrm>
          <a:prstGeom prst="rect">
            <a:avLst/>
          </a:prstGeom>
          <a:noFill/>
        </p:spPr>
      </p:pic>
      <p:grpSp>
        <p:nvGrpSpPr>
          <p:cNvPr id="17" name="Группа 16"/>
          <p:cNvGrpSpPr/>
          <p:nvPr/>
        </p:nvGrpSpPr>
        <p:grpSpPr>
          <a:xfrm>
            <a:off x="467543" y="2708920"/>
            <a:ext cx="2664297" cy="1656184"/>
            <a:chOff x="912813" y="503238"/>
            <a:chExt cx="3947219" cy="2421706"/>
          </a:xfrm>
        </p:grpSpPr>
        <p:pic>
          <p:nvPicPr>
            <p:cNvPr id="1027" name="Picture 3" descr="C:\Users\shvedovak\Desktop\Безымянный1.png"/>
            <p:cNvPicPr>
              <a:picLocks noChangeAspect="1" noChangeArrowheads="1"/>
            </p:cNvPicPr>
            <p:nvPr/>
          </p:nvPicPr>
          <p:blipFill>
            <a:blip r:embed="rId6" cstate="print"/>
            <a:srcRect r="46053" b="58603"/>
            <a:stretch>
              <a:fillRect/>
            </a:stretch>
          </p:blipFill>
          <p:spPr bwMode="auto">
            <a:xfrm>
              <a:off x="912813" y="503238"/>
              <a:ext cx="3947219" cy="2421706"/>
            </a:xfrm>
            <a:prstGeom prst="rect">
              <a:avLst/>
            </a:prstGeom>
            <a:noFill/>
          </p:spPr>
        </p:pic>
        <p:sp>
          <p:nvSpPr>
            <p:cNvPr id="15" name="Прямоугольник 14"/>
            <p:cNvSpPr/>
            <p:nvPr/>
          </p:nvSpPr>
          <p:spPr>
            <a:xfrm>
              <a:off x="1259632" y="2060848"/>
              <a:ext cx="1296144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</a:rPr>
                <a:t>2020</a:t>
              </a:r>
              <a:endParaRPr lang="ru-RU" b="1" dirty="0">
                <a:solidFill>
                  <a:schemeClr val="tx1"/>
                </a:solidFill>
              </a:endParaRPr>
            </a:p>
          </p:txBody>
        </p:sp>
        <p:sp>
          <p:nvSpPr>
            <p:cNvPr id="16" name="Прямоугольник 15"/>
            <p:cNvSpPr/>
            <p:nvPr/>
          </p:nvSpPr>
          <p:spPr>
            <a:xfrm>
              <a:off x="3059832" y="2060848"/>
              <a:ext cx="1296144" cy="288032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ru-RU" b="1" dirty="0" smtClean="0">
                  <a:solidFill>
                    <a:schemeClr val="tx1"/>
                  </a:solidFill>
                </a:rPr>
                <a:t>2035</a:t>
              </a:r>
              <a:endParaRPr lang="ru-RU" b="1" dirty="0">
                <a:solidFill>
                  <a:schemeClr val="tx1"/>
                </a:solidFill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</TotalTime>
  <Words>287</Words>
  <Application>Microsoft Office PowerPoint</Application>
  <PresentationFormat>Экран (4:3)</PresentationFormat>
  <Paragraphs>80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Company>*****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*</dc:creator>
  <cp:lastModifiedBy>shvedovak</cp:lastModifiedBy>
  <cp:revision>60</cp:revision>
  <dcterms:created xsi:type="dcterms:W3CDTF">2017-06-14T08:40:25Z</dcterms:created>
  <dcterms:modified xsi:type="dcterms:W3CDTF">2017-07-10T04:46:40Z</dcterms:modified>
</cp:coreProperties>
</file>